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60" r:id="rId5"/>
    <p:sldId id="261" r:id="rId6"/>
    <p:sldId id="263" r:id="rId7"/>
    <p:sldId id="264" r:id="rId8"/>
    <p:sldId id="266" r:id="rId9"/>
    <p:sldId id="268" r:id="rId10"/>
    <p:sldId id="267" r:id="rId11"/>
    <p:sldId id="269" r:id="rId12"/>
    <p:sldId id="270" r:id="rId13"/>
    <p:sldId id="271" r:id="rId14"/>
    <p:sldId id="272" r:id="rId15"/>
    <p:sldId id="273" r:id="rId16"/>
    <p:sldId id="276" r:id="rId17"/>
    <p:sldId id="275" r:id="rId18"/>
    <p:sldId id="280" r:id="rId19"/>
    <p:sldId id="277" r:id="rId20"/>
    <p:sldId id="279" r:id="rId21"/>
    <p:sldId id="27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3B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Designformatvorlage 1 - Akz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Designformatvorlage 2 - Akz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Designformatvorlage 2 - Akz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178"/>
    <p:restoredTop sz="96327"/>
  </p:normalViewPr>
  <p:slideViewPr>
    <p:cSldViewPr snapToGrid="0" snapToObjects="1" showGuides="1">
      <p:cViewPr varScale="1">
        <p:scale>
          <a:sx n="92" d="100"/>
          <a:sy n="92" d="100"/>
        </p:scale>
        <p:origin x="184" y="520"/>
      </p:cViewPr>
      <p:guideLst>
        <p:guide orient="horz" pos="2137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9/13/24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3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10" Type="http://schemas.openxmlformats.org/officeDocument/2006/relationships/image" Target="../media/image25.png"/><Relationship Id="rId4" Type="http://schemas.openxmlformats.org/officeDocument/2006/relationships/image" Target="../media/image2.png"/><Relationship Id="rId9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ps.app.goo.gl/1TSmpHibWaHePJMcA" TargetMode="External"/><Relationship Id="rId2" Type="http://schemas.openxmlformats.org/officeDocument/2006/relationships/hyperlink" Target="https://maps.app.goo.gl/xxN2sJA7pe6rNxZ16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maps.app.goo.gl/gmVKS3fnfgrsLQoKA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Gebäude, Fenster, Haus, Eigentum enthält.&#10;&#10;Automatisch generierte Beschreibung">
            <a:extLst>
              <a:ext uri="{FF2B5EF4-FFF2-40B4-BE49-F238E27FC236}">
                <a16:creationId xmlns:a16="http://schemas.microsoft.com/office/drawing/2014/main" id="{44442650-5E83-1244-B17E-AF914B63BC3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1285" r="1" b="27808"/>
          <a:stretch/>
        </p:blipFill>
        <p:spPr>
          <a:xfrm>
            <a:off x="20" y="227"/>
            <a:ext cx="12191675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E95E2F-46AB-4CC1-B3EC-E895B83649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48DAB23-6C4D-4138-8D67-DC09574BC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7F7FCF9-9DC8-4809-ABA1-9E838A2C2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DABCB5-7B43-4F1E-A92D-40B7FC42C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068540E-7885-4861-BD0F-315690043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5891209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688EAC-0C9A-7341-82D6-A981390E8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040" y="3428998"/>
            <a:ext cx="4128142" cy="2268559"/>
          </a:xfrm>
        </p:spPr>
        <p:txBody>
          <a:bodyPr>
            <a:normAutofit/>
          </a:bodyPr>
          <a:lstStyle/>
          <a:p>
            <a:r>
              <a:rPr lang="de-DE" dirty="0" err="1"/>
              <a:t>Your</a:t>
            </a:r>
            <a:r>
              <a:rPr lang="de-DE" dirty="0"/>
              <a:t> Real Estate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7DA51C2-F50F-8847-ABDD-911D94BD2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4907" y="2268786"/>
            <a:ext cx="3967275" cy="1160213"/>
          </a:xfrm>
        </p:spPr>
        <p:txBody>
          <a:bodyPr>
            <a:normAutofit/>
          </a:bodyPr>
          <a:lstStyle/>
          <a:p>
            <a:r>
              <a:rPr lang="de-DE" dirty="0"/>
              <a:t>Live </a:t>
            </a:r>
            <a:r>
              <a:rPr lang="de-DE" dirty="0" err="1"/>
              <a:t>Your</a:t>
            </a:r>
            <a:r>
              <a:rPr lang="de-DE" dirty="0"/>
              <a:t> Dreams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03A8740-FDD5-4A54-851E-CEC119ED8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8742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5A29D2EF-AC85-5E47-BD7C-3ADE984B56A0}"/>
              </a:ext>
            </a:extLst>
          </p:cNvPr>
          <p:cNvSpPr/>
          <p:nvPr/>
        </p:nvSpPr>
        <p:spPr>
          <a:xfrm>
            <a:off x="2479964" y="6009815"/>
            <a:ext cx="4271981" cy="565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Backhaus‘ King County Real </a:t>
            </a:r>
            <a:r>
              <a:rPr lang="de-DE" dirty="0" err="1"/>
              <a:t>Estates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26851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Gras, draußen, Sportspiele, Sport enthält.&#10;&#10;Automatisch generierte Beschreibung">
            <a:extLst>
              <a:ext uri="{FF2B5EF4-FFF2-40B4-BE49-F238E27FC236}">
                <a16:creationId xmlns:a16="http://schemas.microsoft.com/office/drawing/2014/main" id="{28E09DB5-B94D-DE4B-AF7D-01B09FCC2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85072"/>
            <a:ext cx="7375970" cy="4372928"/>
          </a:xfrm>
          <a:prstGeom prst="rect">
            <a:avLst/>
          </a:prstGeom>
        </p:spPr>
      </p:pic>
      <p:pic>
        <p:nvPicPr>
          <p:cNvPr id="6" name="Grafik 5" descr="Ein Bild, das Luftfotografie, Luftbild, draußen, Vogelperspektive enthält.&#10;&#10;Automatisch generierte Beschreibung">
            <a:extLst>
              <a:ext uri="{FF2B5EF4-FFF2-40B4-BE49-F238E27FC236}">
                <a16:creationId xmlns:a16="http://schemas.microsoft.com/office/drawing/2014/main" id="{03AE39E0-805C-2546-A49D-0EAB7946F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7650" y="-26205"/>
            <a:ext cx="5801550" cy="6910409"/>
          </a:xfrm>
          <a:prstGeom prst="rect">
            <a:avLst/>
          </a:prstGeom>
        </p:spPr>
      </p:pic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4515AC4-08A6-C341-BC07-E19F1A7AC730}"/>
              </a:ext>
            </a:extLst>
          </p:cNvPr>
          <p:cNvSpPr txBox="1">
            <a:spLocks/>
          </p:cNvSpPr>
          <p:nvPr/>
        </p:nvSpPr>
        <p:spPr>
          <a:xfrm>
            <a:off x="2437914" y="683502"/>
            <a:ext cx="5446278" cy="1091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5100" dirty="0" err="1"/>
              <a:t>Recommondation</a:t>
            </a:r>
            <a:r>
              <a:rPr lang="de-DE" sz="5100" dirty="0"/>
              <a:t> 1</a:t>
            </a:r>
          </a:p>
          <a:p>
            <a:pPr marL="0" indent="0">
              <a:buNone/>
            </a:pPr>
            <a:r>
              <a:rPr lang="de-DE" dirty="0"/>
              <a:t>715 </a:t>
            </a:r>
            <a:r>
              <a:rPr lang="de-DE" dirty="0" err="1"/>
              <a:t>McGilvra</a:t>
            </a:r>
            <a:r>
              <a:rPr lang="de-DE" dirty="0"/>
              <a:t> </a:t>
            </a:r>
            <a:r>
              <a:rPr lang="de-DE" dirty="0" err="1"/>
              <a:t>Blvd</a:t>
            </a:r>
            <a:r>
              <a:rPr lang="de-DE" dirty="0"/>
              <a:t> E, Seattle, WA 98112, USA</a:t>
            </a:r>
          </a:p>
        </p:txBody>
      </p:sp>
    </p:spTree>
    <p:extLst>
      <p:ext uri="{BB962C8B-B14F-4D97-AF65-F5344CB8AC3E}">
        <p14:creationId xmlns:p14="http://schemas.microsoft.com/office/powerpoint/2010/main" val="2857448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6D1A9D-A0D6-6A41-A6CF-75D92F06C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0794" y="1422400"/>
            <a:ext cx="5446278" cy="5244126"/>
          </a:xfrm>
        </p:spPr>
        <p:txBody>
          <a:bodyPr>
            <a:normAutofit lnSpcReduction="10000"/>
          </a:bodyPr>
          <a:lstStyle/>
          <a:p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House ID 10543</a:t>
            </a:r>
          </a:p>
          <a:p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On Maury Island</a:t>
            </a:r>
          </a:p>
          <a:p>
            <a:r>
              <a:rPr lang="de-DE" dirty="0" err="1">
                <a:solidFill>
                  <a:srgbClr val="CCCCCC"/>
                </a:solidFill>
                <a:latin typeface="-apple-system"/>
              </a:rPr>
              <a:t>Bathrooms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: 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4.25</a:t>
            </a:r>
          </a:p>
          <a:p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Lot: 308.080 </a:t>
            </a:r>
            <a:r>
              <a:rPr lang="de-DE" b="0" i="0" dirty="0" err="1">
                <a:solidFill>
                  <a:srgbClr val="CCCCCC"/>
                </a:solidFill>
                <a:effectLst/>
                <a:latin typeface="-apple-system"/>
              </a:rPr>
              <a:t>sqft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,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space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for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own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</a:t>
            </a:r>
            <a:br>
              <a:rPr lang="de-DE" dirty="0">
                <a:solidFill>
                  <a:srgbClr val="CCCCCC"/>
                </a:solidFill>
                <a:latin typeface="-apple-system"/>
              </a:rPr>
            </a:br>
            <a:r>
              <a:rPr lang="de-DE" dirty="0">
                <a:solidFill>
                  <a:srgbClr val="CCCCCC"/>
                </a:solidFill>
                <a:latin typeface="-apple-system"/>
              </a:rPr>
              <a:t>Tennis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court</a:t>
            </a:r>
            <a:endParaRPr lang="de-DE" dirty="0">
              <a:solidFill>
                <a:srgbClr val="CCCCCC"/>
              </a:solidFill>
              <a:latin typeface="-apple-system"/>
            </a:endParaRP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Living: 3300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 </a:t>
            </a:r>
            <a:r>
              <a:rPr lang="de-DE" b="0" i="0" dirty="0" err="1">
                <a:solidFill>
                  <a:srgbClr val="CCCCCC"/>
                </a:solidFill>
                <a:effectLst/>
                <a:latin typeface="-apple-system"/>
              </a:rPr>
              <a:t>sqft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	</a:t>
            </a: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Grade: 9</a:t>
            </a:r>
          </a:p>
          <a:p>
            <a:r>
              <a:rPr lang="de-DE" dirty="0" err="1">
                <a:solidFill>
                  <a:srgbClr val="CCCCCC"/>
                </a:solidFill>
                <a:latin typeface="-apple-system"/>
              </a:rPr>
              <a:t>Built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: 1976</a:t>
            </a:r>
            <a:endParaRPr lang="de-DE" b="0" i="0" dirty="0">
              <a:solidFill>
                <a:srgbClr val="CCCCCC"/>
              </a:solidFill>
              <a:effectLst/>
              <a:latin typeface="-apple-system"/>
            </a:endParaRP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Boot, Private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sea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access</a:t>
            </a:r>
            <a:endParaRPr lang="de-DE" dirty="0">
              <a:solidFill>
                <a:srgbClr val="CCCCCC"/>
              </a:solidFill>
              <a:latin typeface="-apple-system"/>
            </a:endParaRP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2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miles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Vashon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Island Golf</a:t>
            </a:r>
            <a:endParaRPr lang="de-DE" b="0" i="0" dirty="0">
              <a:solidFill>
                <a:srgbClr val="CCCCCC"/>
              </a:solidFill>
              <a:effectLst/>
              <a:latin typeface="-apple-system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312E1B-74CA-0B42-B907-132FABBD1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65072" y="805818"/>
            <a:ext cx="2664361" cy="2386397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F06AF6AE-2778-6949-943C-DD35BEC583AC}"/>
              </a:ext>
            </a:extLst>
          </p:cNvPr>
          <p:cNvSpPr txBox="1">
            <a:spLocks/>
          </p:cNvSpPr>
          <p:nvPr/>
        </p:nvSpPr>
        <p:spPr>
          <a:xfrm>
            <a:off x="6430794" y="330536"/>
            <a:ext cx="5446278" cy="1091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5100" dirty="0" err="1"/>
              <a:t>Recommondation</a:t>
            </a:r>
            <a:r>
              <a:rPr lang="de-DE" sz="5100" dirty="0"/>
              <a:t> 2</a:t>
            </a:r>
          </a:p>
          <a:p>
            <a:pPr marL="0" indent="0">
              <a:buNone/>
            </a:pPr>
            <a:r>
              <a:rPr lang="de-DE" dirty="0"/>
              <a:t>Maury Island, </a:t>
            </a:r>
            <a:r>
              <a:rPr lang="de-DE" dirty="0" err="1"/>
              <a:t>Vashon</a:t>
            </a:r>
            <a:r>
              <a:rPr lang="de-DE" dirty="0"/>
              <a:t> Island, Washington 98070, USA</a:t>
            </a:r>
          </a:p>
        </p:txBody>
      </p:sp>
      <p:pic>
        <p:nvPicPr>
          <p:cNvPr id="5" name="Grafik 4" descr="Ein Bild, das Baum, draußen, Haus, Luftfotografie enthält.&#10;&#10;Automatisch generierte Beschreibung">
            <a:extLst>
              <a:ext uri="{FF2B5EF4-FFF2-40B4-BE49-F238E27FC236}">
                <a16:creationId xmlns:a16="http://schemas.microsoft.com/office/drawing/2014/main" id="{9C316B7F-0E92-494F-8E0D-EC1607F978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9245" r="25804"/>
          <a:stretch/>
        </p:blipFill>
        <p:spPr>
          <a:xfrm>
            <a:off x="-853440" y="0"/>
            <a:ext cx="68783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974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4515AC4-08A6-C341-BC07-E19F1A7AC730}"/>
              </a:ext>
            </a:extLst>
          </p:cNvPr>
          <p:cNvSpPr txBox="1">
            <a:spLocks/>
          </p:cNvSpPr>
          <p:nvPr/>
        </p:nvSpPr>
        <p:spPr>
          <a:xfrm>
            <a:off x="2437914" y="683502"/>
            <a:ext cx="5446278" cy="1091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32500" lnSpcReduction="2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9600" dirty="0" err="1"/>
              <a:t>Recommondation</a:t>
            </a:r>
            <a:r>
              <a:rPr lang="de-DE" sz="9600" dirty="0"/>
              <a:t> 2</a:t>
            </a:r>
          </a:p>
          <a:p>
            <a:pPr marL="0" indent="0">
              <a:buNone/>
            </a:pPr>
            <a:r>
              <a:rPr lang="de-DE" sz="4800" dirty="0"/>
              <a:t>Maury Island, </a:t>
            </a:r>
            <a:r>
              <a:rPr lang="de-DE" sz="4800" dirty="0" err="1"/>
              <a:t>Vashon</a:t>
            </a:r>
            <a:r>
              <a:rPr lang="de-DE" sz="4800" dirty="0"/>
              <a:t> Island, Washington 98070, USA</a:t>
            </a:r>
          </a:p>
        </p:txBody>
      </p:sp>
      <p:pic>
        <p:nvPicPr>
          <p:cNvPr id="3" name="Grafik 2" descr="Ein Bild, das Baum, Haus, Luftfotografie, draußen enthält.&#10;&#10;Automatisch generierte Beschreibung">
            <a:extLst>
              <a:ext uri="{FF2B5EF4-FFF2-40B4-BE49-F238E27FC236}">
                <a16:creationId xmlns:a16="http://schemas.microsoft.com/office/drawing/2014/main" id="{16FADB63-E1B8-C04B-95E8-87D8EED23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9578" y="0"/>
            <a:ext cx="4706808" cy="6858000"/>
          </a:xfrm>
          <a:prstGeom prst="rect">
            <a:avLst/>
          </a:prstGeom>
        </p:spPr>
      </p:pic>
      <p:pic>
        <p:nvPicPr>
          <p:cNvPr id="7" name="Grafik 6" descr="Ein Bild, das draußen, Gras, Wolke, Himmel enthält.&#10;&#10;Automatisch generierte Beschreibung">
            <a:extLst>
              <a:ext uri="{FF2B5EF4-FFF2-40B4-BE49-F238E27FC236}">
                <a16:creationId xmlns:a16="http://schemas.microsoft.com/office/drawing/2014/main" id="{D814910C-E704-404E-B524-D1107B904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6406" y="4310389"/>
            <a:ext cx="4706809" cy="3158690"/>
          </a:xfrm>
          <a:prstGeom prst="rect">
            <a:avLst/>
          </a:prstGeom>
        </p:spPr>
      </p:pic>
      <p:pic>
        <p:nvPicPr>
          <p:cNvPr id="10" name="Grafik 9" descr="Ein Bild, das draußen, Gras, Himmel, Softdrink enthält.&#10;&#10;Automatisch generierte Beschreibung">
            <a:extLst>
              <a:ext uri="{FF2B5EF4-FFF2-40B4-BE49-F238E27FC236}">
                <a16:creationId xmlns:a16="http://schemas.microsoft.com/office/drawing/2014/main" id="{63591851-291D-AE47-BBE7-229AD4EB05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0799" y="3048459"/>
            <a:ext cx="3293508" cy="3811169"/>
          </a:xfrm>
          <a:prstGeom prst="rect">
            <a:avLst/>
          </a:prstGeom>
        </p:spPr>
      </p:pic>
      <p:pic>
        <p:nvPicPr>
          <p:cNvPr id="12" name="Grafik 11" descr="Ein Bild, das Schwimmbecken, Sport, draußen, Freizeitcenter enthält.&#10;&#10;Automatisch generierte Beschreibung">
            <a:extLst>
              <a:ext uri="{FF2B5EF4-FFF2-40B4-BE49-F238E27FC236}">
                <a16:creationId xmlns:a16="http://schemas.microsoft.com/office/drawing/2014/main" id="{3BA46B71-4868-4C42-82DD-887C20DD6BB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1153" b="17681"/>
          <a:stretch/>
        </p:blipFill>
        <p:spPr>
          <a:xfrm>
            <a:off x="-126000" y="1945929"/>
            <a:ext cx="4477819" cy="237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43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6D1A9D-A0D6-6A41-A6CF-75D92F06C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0794" y="1422400"/>
            <a:ext cx="5446278" cy="5244126"/>
          </a:xfrm>
        </p:spPr>
        <p:txBody>
          <a:bodyPr>
            <a:normAutofit/>
          </a:bodyPr>
          <a:lstStyle/>
          <a:p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House ID 14172</a:t>
            </a:r>
          </a:p>
          <a:p>
            <a:r>
              <a:rPr lang="de-DE" dirty="0" err="1">
                <a:solidFill>
                  <a:srgbClr val="CCCCCC"/>
                </a:solidFill>
                <a:latin typeface="-apple-system"/>
              </a:rPr>
              <a:t>Bathrooms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: 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4.25</a:t>
            </a:r>
          </a:p>
          <a:p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Lot: 30.120 </a:t>
            </a:r>
            <a:r>
              <a:rPr lang="de-DE" b="0" i="0" dirty="0" err="1">
                <a:solidFill>
                  <a:srgbClr val="CCCCCC"/>
                </a:solidFill>
                <a:effectLst/>
                <a:latin typeface="-apple-system"/>
              </a:rPr>
              <a:t>sqft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</a:t>
            </a: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Living: 4.200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 </a:t>
            </a:r>
            <a:r>
              <a:rPr lang="de-DE" b="0" i="0" dirty="0" err="1">
                <a:solidFill>
                  <a:srgbClr val="CCCCCC"/>
                </a:solidFill>
                <a:effectLst/>
                <a:latin typeface="-apple-system"/>
              </a:rPr>
              <a:t>sqft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	</a:t>
            </a: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Grade: 11</a:t>
            </a:r>
          </a:p>
          <a:p>
            <a:r>
              <a:rPr lang="de-DE" dirty="0" err="1">
                <a:solidFill>
                  <a:srgbClr val="CCCCCC"/>
                </a:solidFill>
                <a:latin typeface="-apple-system"/>
              </a:rPr>
              <a:t>Built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: 1933</a:t>
            </a:r>
            <a:endParaRPr lang="de-DE" b="0" i="0" dirty="0">
              <a:solidFill>
                <a:srgbClr val="CCCCCC"/>
              </a:solidFill>
              <a:effectLst/>
              <a:latin typeface="-apple-system"/>
            </a:endParaRP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Pool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house</a:t>
            </a:r>
            <a:endParaRPr lang="de-DE" dirty="0">
              <a:solidFill>
                <a:srgbClr val="CCCCCC"/>
              </a:solidFill>
              <a:latin typeface="-apple-system"/>
            </a:endParaRP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1,5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miles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to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Broadmoor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Golf Club</a:t>
            </a:r>
          </a:p>
          <a:p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1 </a:t>
            </a:r>
            <a:r>
              <a:rPr lang="de-DE" b="0" i="0" dirty="0" err="1">
                <a:solidFill>
                  <a:srgbClr val="CCCCCC"/>
                </a:solidFill>
                <a:effectLst/>
                <a:latin typeface="-apple-system"/>
              </a:rPr>
              <a:t>mile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 </a:t>
            </a:r>
            <a:r>
              <a:rPr lang="de-DE" b="0" i="0" dirty="0" err="1">
                <a:solidFill>
                  <a:srgbClr val="CCCCCC"/>
                </a:solidFill>
                <a:effectLst/>
                <a:latin typeface="-apple-system"/>
              </a:rPr>
              <a:t>to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 </a:t>
            </a:r>
            <a:r>
              <a:rPr lang="de-DE" b="0" i="0" dirty="0" err="1">
                <a:solidFill>
                  <a:srgbClr val="CCCCCC"/>
                </a:solidFill>
                <a:effectLst/>
                <a:latin typeface="-apple-system"/>
              </a:rPr>
              <a:t>Montlake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 </a:t>
            </a:r>
            <a:r>
              <a:rPr lang="de-DE" b="0" i="0" dirty="0" err="1">
                <a:solidFill>
                  <a:srgbClr val="CCCCCC"/>
                </a:solidFill>
                <a:effectLst/>
                <a:latin typeface="-apple-system"/>
              </a:rPr>
              <a:t>Playfield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 Tennis Court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312E1B-74CA-0B42-B907-132FABBD1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65072" y="805818"/>
            <a:ext cx="2664361" cy="2386397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F06AF6AE-2778-6949-943C-DD35BEC583AC}"/>
              </a:ext>
            </a:extLst>
          </p:cNvPr>
          <p:cNvSpPr txBox="1">
            <a:spLocks/>
          </p:cNvSpPr>
          <p:nvPr/>
        </p:nvSpPr>
        <p:spPr>
          <a:xfrm>
            <a:off x="6430794" y="330536"/>
            <a:ext cx="5446278" cy="1091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5100" dirty="0" err="1"/>
              <a:t>Recommondation</a:t>
            </a:r>
            <a:r>
              <a:rPr lang="de-DE" sz="5100" dirty="0"/>
              <a:t> 3</a:t>
            </a:r>
          </a:p>
          <a:p>
            <a:pPr marL="0" indent="0">
              <a:buNone/>
            </a:pPr>
            <a:r>
              <a:rPr lang="de-DE" dirty="0"/>
              <a:t>1509-1639 E Interlaken </a:t>
            </a:r>
            <a:r>
              <a:rPr lang="de-DE" dirty="0" err="1"/>
              <a:t>Blvd</a:t>
            </a:r>
            <a:r>
              <a:rPr lang="de-DE" dirty="0"/>
              <a:t>, Seattle, WA 98112, USA</a:t>
            </a:r>
          </a:p>
        </p:txBody>
      </p:sp>
      <p:pic>
        <p:nvPicPr>
          <p:cNvPr id="6" name="Grafik 5" descr="Ein Bild, das Baum, draußen, Haus, Garten enthält.&#10;&#10;Automatisch generierte Beschreibung">
            <a:extLst>
              <a:ext uri="{FF2B5EF4-FFF2-40B4-BE49-F238E27FC236}">
                <a16:creationId xmlns:a16="http://schemas.microsoft.com/office/drawing/2014/main" id="{67740D20-2807-654F-B612-A5A67252E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389" y="0"/>
            <a:ext cx="61919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039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4515AC4-08A6-C341-BC07-E19F1A7AC730}"/>
              </a:ext>
            </a:extLst>
          </p:cNvPr>
          <p:cNvSpPr txBox="1">
            <a:spLocks/>
          </p:cNvSpPr>
          <p:nvPr/>
        </p:nvSpPr>
        <p:spPr>
          <a:xfrm>
            <a:off x="2437914" y="683502"/>
            <a:ext cx="5446278" cy="1091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32500" lnSpcReduction="2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9600" dirty="0" err="1"/>
              <a:t>Recommondation</a:t>
            </a:r>
            <a:r>
              <a:rPr lang="de-DE" sz="9600" dirty="0"/>
              <a:t> 3</a:t>
            </a:r>
          </a:p>
          <a:p>
            <a:pPr marL="0" indent="0">
              <a:buNone/>
            </a:pPr>
            <a:r>
              <a:rPr lang="de-DE" sz="4400" dirty="0"/>
              <a:t>1509-1639 E Interlaken </a:t>
            </a:r>
            <a:r>
              <a:rPr lang="de-DE" sz="4400" dirty="0" err="1"/>
              <a:t>Blvd</a:t>
            </a:r>
            <a:r>
              <a:rPr lang="de-DE" sz="4400" dirty="0"/>
              <a:t>, Seattle, WA 98112, USA</a:t>
            </a:r>
          </a:p>
        </p:txBody>
      </p:sp>
      <p:pic>
        <p:nvPicPr>
          <p:cNvPr id="4" name="Grafik 3" descr="Ein Bild, das Himmel, draußen, Baum, Mobiliar enthält.&#10;&#10;Automatisch generierte Beschreibung">
            <a:extLst>
              <a:ext uri="{FF2B5EF4-FFF2-40B4-BE49-F238E27FC236}">
                <a16:creationId xmlns:a16="http://schemas.microsoft.com/office/drawing/2014/main" id="{5B2BF398-AF2C-AB41-A964-824315CF8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226" y="2670227"/>
            <a:ext cx="7492410" cy="4187773"/>
          </a:xfrm>
          <a:prstGeom prst="rect">
            <a:avLst/>
          </a:prstGeom>
        </p:spPr>
      </p:pic>
      <p:pic>
        <p:nvPicPr>
          <p:cNvPr id="6" name="Grafik 5" descr="Ein Bild, das draußen, Wolke, Gebäude, Himmel enthält.&#10;&#10;Automatisch generierte Beschreibung">
            <a:extLst>
              <a:ext uri="{FF2B5EF4-FFF2-40B4-BE49-F238E27FC236}">
                <a16:creationId xmlns:a16="http://schemas.microsoft.com/office/drawing/2014/main" id="{D699AEBF-F6E4-7547-AA54-D127E0748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395" y="-1789112"/>
            <a:ext cx="4635605" cy="5181600"/>
          </a:xfrm>
          <a:prstGeom prst="rect">
            <a:avLst/>
          </a:prstGeom>
        </p:spPr>
      </p:pic>
      <p:pic>
        <p:nvPicPr>
          <p:cNvPr id="11" name="Grafik 10" descr="Ein Bild, das draußen, Himmel, Gras, Gelände enthält.&#10;&#10;Automatisch generierte Beschreibung">
            <a:extLst>
              <a:ext uri="{FF2B5EF4-FFF2-40B4-BE49-F238E27FC236}">
                <a16:creationId xmlns:a16="http://schemas.microsoft.com/office/drawing/2014/main" id="{84E05C82-5D6E-6842-AFD9-7A7FF8A55D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673927"/>
            <a:ext cx="5171789" cy="418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577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33C851-49F7-A045-BB4D-3E44518BF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Backhaus‘ Kings County Real </a:t>
            </a:r>
            <a:r>
              <a:rPr lang="de-DE" dirty="0" err="1"/>
              <a:t>Estates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25A0CE7-9ABA-C144-A6C0-1E51EBF40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Live </a:t>
            </a:r>
            <a:r>
              <a:rPr lang="de-DE" dirty="0" err="1"/>
              <a:t>Your</a:t>
            </a:r>
            <a:r>
              <a:rPr lang="de-DE" dirty="0"/>
              <a:t> Dreams</a:t>
            </a:r>
          </a:p>
        </p:txBody>
      </p:sp>
      <p:pic>
        <p:nvPicPr>
          <p:cNvPr id="7" name="Grafik 6" descr="Ein Bild, das Schrift, weiß, Grafiken, Design enthält.&#10;&#10;Automatisch generierte Beschreibung">
            <a:extLst>
              <a:ext uri="{FF2B5EF4-FFF2-40B4-BE49-F238E27FC236}">
                <a16:creationId xmlns:a16="http://schemas.microsoft.com/office/drawing/2014/main" id="{5C29CE26-C8F9-DE4E-B189-ACFBB5956F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4164" y="4150545"/>
            <a:ext cx="2283672" cy="2283672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5142477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BBA26C-89C3-411F-9753-606A413F8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AD2215-6311-4D1C-B6B5-F57CB6B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BA5DE79-30D1-4A10-8DB9-0A6E523A9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BD0D63-D23F-4AE7-8270-4185EF9C1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168E9E-94E9-4BE3-B88C-C8A468117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107AC1-AA0D-4097-B03D-FD3C632AB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8D231A-EC46-4736-B00F-76D3070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AC85C80-0175-4214-A13D-03C224658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124" y="487443"/>
            <a:ext cx="5841548" cy="584154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5ADB788-8569-409E-862D-665AD53C9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2663C086-1480-4E81-BD6F-3E43A4C38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5313" y="2747897"/>
            <a:ext cx="353147" cy="353147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Gras, Person, draußen, Hut enthält.&#10;&#10;Automatisch generierte Beschreibung">
            <a:extLst>
              <a:ext uri="{FF2B5EF4-FFF2-40B4-BE49-F238E27FC236}">
                <a16:creationId xmlns:a16="http://schemas.microsoft.com/office/drawing/2014/main" id="{A61142D8-5EF4-7540-B3B4-6FB681AE35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03" t="6371" r="11836"/>
          <a:stretch/>
        </p:blipFill>
        <p:spPr>
          <a:xfrm>
            <a:off x="8678469" y="468410"/>
            <a:ext cx="2972164" cy="2794442"/>
          </a:xfrm>
          <a:prstGeom prst="flowChartAlternateProcess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304D373A-064D-3745-8A9C-F21B3575D050}"/>
              </a:ext>
            </a:extLst>
          </p:cNvPr>
          <p:cNvSpPr/>
          <p:nvPr/>
        </p:nvSpPr>
        <p:spPr>
          <a:xfrm>
            <a:off x="1581692" y="420283"/>
            <a:ext cx="5841548" cy="5841548"/>
          </a:xfrm>
          <a:prstGeom prst="ellipse">
            <a:avLst/>
          </a:prstGeom>
          <a:pattFill prst="pct70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9" name="Grafik 18" descr="Ein Bild, das Gerät, Handy, tragbares Kommunikationsgerät, mobiles Gerät enthält.&#10;&#10;Automatisch generierte Beschreibung">
            <a:extLst>
              <a:ext uri="{FF2B5EF4-FFF2-40B4-BE49-F238E27FC236}">
                <a16:creationId xmlns:a16="http://schemas.microsoft.com/office/drawing/2014/main" id="{685D3C4D-588E-8045-B182-5045004908B0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93935" y="420284"/>
            <a:ext cx="3378200" cy="6146800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2918F754-53BC-D24F-8FBA-912C9D643723}"/>
              </a:ext>
            </a:extLst>
          </p:cNvPr>
          <p:cNvSpPr txBox="1"/>
          <p:nvPr/>
        </p:nvSpPr>
        <p:spPr>
          <a:xfrm>
            <a:off x="4959892" y="4848861"/>
            <a:ext cx="74154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1F2D29"/>
                </a:solidFill>
              </a:rPr>
              <a:t>Browse the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1F2D29"/>
                </a:solidFill>
              </a:rPr>
              <a:t>Explore the neighborhoods</a:t>
            </a:r>
            <a:endParaRPr lang="de-DE" sz="44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110605D-7C8F-7240-9466-DD3DAA54E103}"/>
              </a:ext>
            </a:extLst>
          </p:cNvPr>
          <p:cNvSpPr txBox="1"/>
          <p:nvPr/>
        </p:nvSpPr>
        <p:spPr>
          <a:xfrm>
            <a:off x="5118616" y="3795471"/>
            <a:ext cx="67036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App Integration</a:t>
            </a:r>
            <a:endParaRPr lang="de-DE" sz="6000" dirty="0"/>
          </a:p>
        </p:txBody>
      </p:sp>
      <p:pic>
        <p:nvPicPr>
          <p:cNvPr id="25" name="Grafik 24" descr="Ein Bild, das Schrift, weiß, Grafiken, Design enthält.&#10;&#10;Automatisch generierte Beschreibung">
            <a:extLst>
              <a:ext uri="{FF2B5EF4-FFF2-40B4-BE49-F238E27FC236}">
                <a16:creationId xmlns:a16="http://schemas.microsoft.com/office/drawing/2014/main" id="{B26B94A2-1365-E441-B6B3-B27F113904A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41964" y="3795472"/>
            <a:ext cx="417220" cy="41722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9546801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BBA26C-89C3-411F-9753-606A413F8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AD2215-6311-4D1C-B6B5-F57CB6B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BA5DE79-30D1-4A10-8DB9-0A6E523A9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BD0D63-D23F-4AE7-8270-4185EF9C1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168E9E-94E9-4BE3-B88C-C8A468117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107AC1-AA0D-4097-B03D-FD3C632AB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8D231A-EC46-4736-B00F-76D3070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AC85C80-0175-4214-A13D-03C224658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124" y="487443"/>
            <a:ext cx="5841548" cy="584154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5ADB788-8569-409E-862D-665AD53C9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2663C086-1480-4E81-BD6F-3E43A4C38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5313" y="2747897"/>
            <a:ext cx="353147" cy="353147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Gras, Person, draußen, Hut enthält.&#10;&#10;Automatisch generierte Beschreibung">
            <a:extLst>
              <a:ext uri="{FF2B5EF4-FFF2-40B4-BE49-F238E27FC236}">
                <a16:creationId xmlns:a16="http://schemas.microsoft.com/office/drawing/2014/main" id="{A61142D8-5EF4-7540-B3B4-6FB681AE35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03" t="6371" r="11836"/>
          <a:stretch/>
        </p:blipFill>
        <p:spPr>
          <a:xfrm>
            <a:off x="8678469" y="468410"/>
            <a:ext cx="2972164" cy="2794442"/>
          </a:xfrm>
          <a:prstGeom prst="flowChartAlternateProcess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304D373A-064D-3745-8A9C-F21B3575D050}"/>
              </a:ext>
            </a:extLst>
          </p:cNvPr>
          <p:cNvSpPr/>
          <p:nvPr/>
        </p:nvSpPr>
        <p:spPr>
          <a:xfrm>
            <a:off x="1581692" y="420283"/>
            <a:ext cx="5841548" cy="5841548"/>
          </a:xfrm>
          <a:prstGeom prst="ellipse">
            <a:avLst/>
          </a:prstGeom>
          <a:pattFill prst="pct70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9" name="Grafik 18" descr="Ein Bild, das Gerät, Handy, tragbares Kommunikationsgerät, mobiles Gerät enthält.&#10;&#10;Automatisch generierte Beschreibung">
            <a:extLst>
              <a:ext uri="{FF2B5EF4-FFF2-40B4-BE49-F238E27FC236}">
                <a16:creationId xmlns:a16="http://schemas.microsoft.com/office/drawing/2014/main" id="{685D3C4D-588E-8045-B182-5045004908B0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93935" y="420284"/>
            <a:ext cx="3378200" cy="6146800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2918F754-53BC-D24F-8FBA-912C9D643723}"/>
              </a:ext>
            </a:extLst>
          </p:cNvPr>
          <p:cNvSpPr txBox="1"/>
          <p:nvPr/>
        </p:nvSpPr>
        <p:spPr>
          <a:xfrm>
            <a:off x="4959892" y="4848861"/>
            <a:ext cx="74154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1F2D29"/>
                </a:solidFill>
              </a:rPr>
              <a:t>Browse the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1F2D29"/>
                </a:solidFill>
              </a:rPr>
              <a:t>Explore the neighborhoods</a:t>
            </a:r>
            <a:endParaRPr lang="de-DE" sz="44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110605D-7C8F-7240-9466-DD3DAA54E103}"/>
              </a:ext>
            </a:extLst>
          </p:cNvPr>
          <p:cNvSpPr txBox="1"/>
          <p:nvPr/>
        </p:nvSpPr>
        <p:spPr>
          <a:xfrm>
            <a:off x="5118616" y="3795471"/>
            <a:ext cx="67036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App Integration</a:t>
            </a:r>
            <a:endParaRPr lang="de-DE" sz="6000" dirty="0"/>
          </a:p>
        </p:txBody>
      </p:sp>
      <p:pic>
        <p:nvPicPr>
          <p:cNvPr id="25" name="Grafik 24" descr="Ein Bild, das Schrift, weiß, Grafiken, Design enthält.&#10;&#10;Automatisch generierte Beschreibung">
            <a:extLst>
              <a:ext uri="{FF2B5EF4-FFF2-40B4-BE49-F238E27FC236}">
                <a16:creationId xmlns:a16="http://schemas.microsoft.com/office/drawing/2014/main" id="{C4E1B42F-F5D7-3340-9F53-C44927C78D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16841" y="4415958"/>
            <a:ext cx="448819" cy="448819"/>
          </a:xfrm>
          <a:prstGeom prst="roundRect">
            <a:avLst/>
          </a:prstGeom>
        </p:spPr>
      </p:pic>
      <p:pic>
        <p:nvPicPr>
          <p:cNvPr id="3" name="Grafik 2" descr="Ein Bild, das Text, Karte Menü, Screenshot enthält.&#10;&#10;Automatisch generierte Beschreibung">
            <a:extLst>
              <a:ext uri="{FF2B5EF4-FFF2-40B4-BE49-F238E27FC236}">
                <a16:creationId xmlns:a16="http://schemas.microsoft.com/office/drawing/2014/main" id="{244C3C37-F59D-A54D-AE2B-C008C7E38D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2081" y="1259303"/>
            <a:ext cx="2607605" cy="446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222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BBA26C-89C3-411F-9753-606A413F8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AD2215-6311-4D1C-B6B5-F57CB6B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BA5DE79-30D1-4A10-8DB9-0A6E523A9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BD0D63-D23F-4AE7-8270-4185EF9C1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168E9E-94E9-4BE3-B88C-C8A468117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107AC1-AA0D-4097-B03D-FD3C632AB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8D231A-EC46-4736-B00F-76D3070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AC85C80-0175-4214-A13D-03C224658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124" y="487443"/>
            <a:ext cx="5841548" cy="584154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5ADB788-8569-409E-862D-665AD53C9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2663C086-1480-4E81-BD6F-3E43A4C38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5313" y="2747897"/>
            <a:ext cx="353147" cy="353147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Gras, Person, draußen, Hut enthält.&#10;&#10;Automatisch generierte Beschreibung">
            <a:extLst>
              <a:ext uri="{FF2B5EF4-FFF2-40B4-BE49-F238E27FC236}">
                <a16:creationId xmlns:a16="http://schemas.microsoft.com/office/drawing/2014/main" id="{A61142D8-5EF4-7540-B3B4-6FB681AE35E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803" t="6371" r="11836"/>
          <a:stretch/>
        </p:blipFill>
        <p:spPr>
          <a:xfrm>
            <a:off x="8678469" y="468410"/>
            <a:ext cx="2972164" cy="2794442"/>
          </a:xfrm>
          <a:prstGeom prst="flowChartAlternateProcess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304D373A-064D-3745-8A9C-F21B3575D050}"/>
              </a:ext>
            </a:extLst>
          </p:cNvPr>
          <p:cNvSpPr/>
          <p:nvPr/>
        </p:nvSpPr>
        <p:spPr>
          <a:xfrm>
            <a:off x="1581692" y="420283"/>
            <a:ext cx="5841548" cy="5841548"/>
          </a:xfrm>
          <a:prstGeom prst="ellipse">
            <a:avLst/>
          </a:prstGeom>
          <a:pattFill prst="pct70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9" name="Grafik 18" descr="Ein Bild, das Gerät, Handy, tragbares Kommunikationsgerät, mobiles Gerät enthält.&#10;&#10;Automatisch generierte Beschreibung">
            <a:extLst>
              <a:ext uri="{FF2B5EF4-FFF2-40B4-BE49-F238E27FC236}">
                <a16:creationId xmlns:a16="http://schemas.microsoft.com/office/drawing/2014/main" id="{685D3C4D-588E-8045-B182-5045004908B0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93935" y="420284"/>
            <a:ext cx="3378200" cy="6146800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2918F754-53BC-D24F-8FBA-912C9D643723}"/>
              </a:ext>
            </a:extLst>
          </p:cNvPr>
          <p:cNvSpPr txBox="1"/>
          <p:nvPr/>
        </p:nvSpPr>
        <p:spPr>
          <a:xfrm>
            <a:off x="4959892" y="4848861"/>
            <a:ext cx="74154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1F2D29"/>
                </a:solidFill>
              </a:rPr>
              <a:t>Browse the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1F2D29"/>
                </a:solidFill>
              </a:rPr>
              <a:t>Explore the neighborhoods</a:t>
            </a:r>
            <a:endParaRPr lang="de-DE" sz="44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110605D-7C8F-7240-9466-DD3DAA54E103}"/>
              </a:ext>
            </a:extLst>
          </p:cNvPr>
          <p:cNvSpPr txBox="1"/>
          <p:nvPr/>
        </p:nvSpPr>
        <p:spPr>
          <a:xfrm>
            <a:off x="5118616" y="3795471"/>
            <a:ext cx="67036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App Integration</a:t>
            </a:r>
            <a:endParaRPr lang="de-DE" sz="6000" dirty="0"/>
          </a:p>
        </p:txBody>
      </p:sp>
      <p:pic>
        <p:nvPicPr>
          <p:cNvPr id="25" name="Grafik 24" descr="Ein Bild, das Schrift, weiß, Grafiken, Design enthält.&#10;&#10;Automatisch generierte Beschreibung">
            <a:extLst>
              <a:ext uri="{FF2B5EF4-FFF2-40B4-BE49-F238E27FC236}">
                <a16:creationId xmlns:a16="http://schemas.microsoft.com/office/drawing/2014/main" id="{C4E1B42F-F5D7-3340-9F53-C44927C78D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16841" y="4415958"/>
            <a:ext cx="448819" cy="448819"/>
          </a:xfrm>
          <a:prstGeom prst="roundRect">
            <a:avLst/>
          </a:prstGeom>
        </p:spPr>
      </p:pic>
      <p:pic>
        <p:nvPicPr>
          <p:cNvPr id="3" name="Grafik 2" descr="Ein Bild, das Text, Karte Menü, Screenshot enthält.&#10;&#10;Automatisch generierte Beschreibung">
            <a:extLst>
              <a:ext uri="{FF2B5EF4-FFF2-40B4-BE49-F238E27FC236}">
                <a16:creationId xmlns:a16="http://schemas.microsoft.com/office/drawing/2014/main" id="{244C3C37-F59D-A54D-AE2B-C008C7E38D6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42081" y="1259303"/>
            <a:ext cx="2607605" cy="4468761"/>
          </a:xfrm>
          <a:prstGeom prst="rect">
            <a:avLst/>
          </a:prstGeom>
        </p:spPr>
      </p:pic>
      <p:pic>
        <p:nvPicPr>
          <p:cNvPr id="4" name="BrowseTheList_short" descr="BrowseTheList_short">
            <a:hlinkClick r:id="" action="ppaction://media"/>
            <a:extLst>
              <a:ext uri="{FF2B5EF4-FFF2-40B4-BE49-F238E27FC236}">
                <a16:creationId xmlns:a16="http://schemas.microsoft.com/office/drawing/2014/main" id="{39182DE7-93F8-8444-9A1F-D22FAF8DEB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837464" y="1364099"/>
            <a:ext cx="2543415" cy="436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1845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BBA26C-89C3-411F-9753-606A413F8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AD2215-6311-4D1C-B6B5-F57CB6B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BA5DE79-30D1-4A10-8DB9-0A6E523A9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BD0D63-D23F-4AE7-8270-4185EF9C1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168E9E-94E9-4BE3-B88C-C8A468117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107AC1-AA0D-4097-B03D-FD3C632AB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8D231A-EC46-4736-B00F-76D3070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AC85C80-0175-4214-A13D-03C224658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124" y="487443"/>
            <a:ext cx="5841548" cy="584154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5ADB788-8569-409E-862D-665AD53C9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2663C086-1480-4E81-BD6F-3E43A4C38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5313" y="2747897"/>
            <a:ext cx="353147" cy="353147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Gras, Person, draußen, Hut enthält.&#10;&#10;Automatisch generierte Beschreibung">
            <a:extLst>
              <a:ext uri="{FF2B5EF4-FFF2-40B4-BE49-F238E27FC236}">
                <a16:creationId xmlns:a16="http://schemas.microsoft.com/office/drawing/2014/main" id="{A61142D8-5EF4-7540-B3B4-6FB681AE35E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803" t="6371" r="11836"/>
          <a:stretch/>
        </p:blipFill>
        <p:spPr>
          <a:xfrm>
            <a:off x="8678469" y="468410"/>
            <a:ext cx="2972164" cy="2794442"/>
          </a:xfrm>
          <a:prstGeom prst="flowChartAlternateProcess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304D373A-064D-3745-8A9C-F21B3575D050}"/>
              </a:ext>
            </a:extLst>
          </p:cNvPr>
          <p:cNvSpPr/>
          <p:nvPr/>
        </p:nvSpPr>
        <p:spPr>
          <a:xfrm>
            <a:off x="1581692" y="420283"/>
            <a:ext cx="5841548" cy="5841548"/>
          </a:xfrm>
          <a:prstGeom prst="ellipse">
            <a:avLst/>
          </a:prstGeom>
          <a:pattFill prst="pct70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9" name="Grafik 18" descr="Ein Bild, das Gerät, Handy, tragbares Kommunikationsgerät, mobiles Gerät enthält.&#10;&#10;Automatisch generierte Beschreibung">
            <a:extLst>
              <a:ext uri="{FF2B5EF4-FFF2-40B4-BE49-F238E27FC236}">
                <a16:creationId xmlns:a16="http://schemas.microsoft.com/office/drawing/2014/main" id="{685D3C4D-588E-8045-B182-5045004908B0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93935" y="420284"/>
            <a:ext cx="3378200" cy="6146800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2918F754-53BC-D24F-8FBA-912C9D643723}"/>
              </a:ext>
            </a:extLst>
          </p:cNvPr>
          <p:cNvSpPr txBox="1"/>
          <p:nvPr/>
        </p:nvSpPr>
        <p:spPr>
          <a:xfrm>
            <a:off x="4959892" y="4848861"/>
            <a:ext cx="741540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1F2D29"/>
                </a:solidFill>
              </a:rPr>
              <a:t>Browse the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1F2D29"/>
                </a:solidFill>
              </a:rPr>
              <a:t>Explore the neighborhoods</a:t>
            </a:r>
            <a:endParaRPr lang="de-DE" sz="44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110605D-7C8F-7240-9466-DD3DAA54E103}"/>
              </a:ext>
            </a:extLst>
          </p:cNvPr>
          <p:cNvSpPr txBox="1"/>
          <p:nvPr/>
        </p:nvSpPr>
        <p:spPr>
          <a:xfrm>
            <a:off x="5118616" y="3795471"/>
            <a:ext cx="67036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App Integration</a:t>
            </a:r>
            <a:endParaRPr lang="de-DE" sz="6000" dirty="0"/>
          </a:p>
        </p:txBody>
      </p:sp>
      <p:pic>
        <p:nvPicPr>
          <p:cNvPr id="25" name="Grafik 24" descr="Ein Bild, das Schrift, weiß, Grafiken, Design enthält.&#10;&#10;Automatisch generierte Beschreibung">
            <a:extLst>
              <a:ext uri="{FF2B5EF4-FFF2-40B4-BE49-F238E27FC236}">
                <a16:creationId xmlns:a16="http://schemas.microsoft.com/office/drawing/2014/main" id="{C4E1B42F-F5D7-3340-9F53-C44927C78D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16841" y="4415958"/>
            <a:ext cx="448819" cy="448819"/>
          </a:xfrm>
          <a:prstGeom prst="roundRect">
            <a:avLst/>
          </a:prstGeom>
        </p:spPr>
      </p:pic>
      <p:pic>
        <p:nvPicPr>
          <p:cNvPr id="2" name="Bildschirmaufnahme 2024-09-13 um 12.48.28" descr="Bildschirmaufnahme 2024-09-13 um 12.48.28">
            <a:hlinkClick r:id="" action="ppaction://media"/>
            <a:extLst>
              <a:ext uri="{FF2B5EF4-FFF2-40B4-BE49-F238E27FC236}">
                <a16:creationId xmlns:a16="http://schemas.microsoft.com/office/drawing/2014/main" id="{BA3B7E1F-F8BF-7741-B37B-7B287CF853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877243" y="1311701"/>
            <a:ext cx="2543415" cy="4363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987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7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377EE36-E59D-4778-8F99-4B470DA4A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586C6C5-47AF-450A-932D-880EF823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87901A-AA64-4940-9803-F676778511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17C58F48-AB5E-4122-B642-460515FAC8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2F5B7FC1-73B5-48A6-B1BB-8F89196EB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F324F1CA-76CE-409F-9B6F-7E5EC643A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0BB7BEB5-6689-456A-B55E-60BB70A53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6C56A3-159A-45F0-B4CA-4C16CDA72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90333A3-8B71-451D-A51D-7451556ED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B93B44D-0B89-7143-AB5D-5FB881637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4" y="3428998"/>
            <a:ext cx="3973282" cy="22685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dirty="0"/>
              <a:t>Meet </a:t>
            </a:r>
            <a:br>
              <a:rPr lang="en-US" sz="4800" dirty="0"/>
            </a:br>
            <a:r>
              <a:rPr lang="en-US" sz="4800" dirty="0"/>
              <a:t>Erin Robinson</a:t>
            </a:r>
          </a:p>
        </p:txBody>
      </p:sp>
      <p:pic>
        <p:nvPicPr>
          <p:cNvPr id="4" name="Grafik 3" descr="Ein Bild, das Gras, Person, draußen, Hut enthält.&#10;&#10;Automatisch generierte Beschreibung">
            <a:extLst>
              <a:ext uri="{FF2B5EF4-FFF2-40B4-BE49-F238E27FC236}">
                <a16:creationId xmlns:a16="http://schemas.microsoft.com/office/drawing/2014/main" id="{87D064CA-FADC-5A4B-8ABD-B42720A70C3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286" r="32786" b="6953"/>
          <a:stretch/>
        </p:blipFill>
        <p:spPr>
          <a:xfrm>
            <a:off x="6748741" y="872658"/>
            <a:ext cx="3993327" cy="5177413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FDDCC5B1-205A-483F-BCD6-5C6B14D8CA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114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Gebäude, Fenster, Haus, Eigentum enthält.&#10;&#10;Automatisch generierte Beschreibung">
            <a:extLst>
              <a:ext uri="{FF2B5EF4-FFF2-40B4-BE49-F238E27FC236}">
                <a16:creationId xmlns:a16="http://schemas.microsoft.com/office/drawing/2014/main" id="{44442650-5E83-1244-B17E-AF914B63BC3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1285" r="1" b="27808"/>
          <a:stretch/>
        </p:blipFill>
        <p:spPr>
          <a:xfrm>
            <a:off x="20" y="227"/>
            <a:ext cx="12191675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7E95E2F-46AB-4CC1-B3EC-E895B83649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48DAB23-6C4D-4138-8D67-DC09574BC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7F7FCF9-9DC8-4809-ABA1-9E838A2C2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DABCB5-7B43-4F1E-A92D-40B7FC42C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068540E-7885-4861-BD0F-315690043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5891209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8688EAC-0C9A-7341-82D6-A981390E8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040" y="3428998"/>
            <a:ext cx="4128142" cy="2268559"/>
          </a:xfrm>
        </p:spPr>
        <p:txBody>
          <a:bodyPr>
            <a:normAutofit/>
          </a:bodyPr>
          <a:lstStyle/>
          <a:p>
            <a:r>
              <a:rPr lang="de-DE" dirty="0" err="1"/>
              <a:t>Your</a:t>
            </a:r>
            <a:r>
              <a:rPr lang="de-DE" dirty="0"/>
              <a:t> Real Estate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7DA51C2-F50F-8847-ABDD-911D94BD2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24907" y="2268786"/>
            <a:ext cx="3967275" cy="1160213"/>
          </a:xfrm>
        </p:spPr>
        <p:txBody>
          <a:bodyPr>
            <a:normAutofit/>
          </a:bodyPr>
          <a:lstStyle/>
          <a:p>
            <a:r>
              <a:rPr lang="de-DE" dirty="0"/>
              <a:t>Live </a:t>
            </a:r>
            <a:r>
              <a:rPr lang="de-DE" dirty="0" err="1"/>
              <a:t>Your</a:t>
            </a:r>
            <a:r>
              <a:rPr lang="de-DE" dirty="0"/>
              <a:t> Dreams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03A8740-FDD5-4A54-851E-CEC119ED8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8742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5A29D2EF-AC85-5E47-BD7C-3ADE984B56A0}"/>
              </a:ext>
            </a:extLst>
          </p:cNvPr>
          <p:cNvSpPr/>
          <p:nvPr/>
        </p:nvSpPr>
        <p:spPr>
          <a:xfrm>
            <a:off x="3583593" y="6009815"/>
            <a:ext cx="3168352" cy="565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Backhaus‘ Kings County Real </a:t>
            </a:r>
            <a:r>
              <a:rPr lang="de-DE" dirty="0" err="1"/>
              <a:t>Estates</a:t>
            </a:r>
            <a:endParaRPr lang="de-DE" dirty="0"/>
          </a:p>
        </p:txBody>
      </p:sp>
      <p:pic>
        <p:nvPicPr>
          <p:cNvPr id="7" name="OurHouse_short" descr="OurHouse_short">
            <a:hlinkClick r:id="" action="ppaction://media"/>
            <a:extLst>
              <a:ext uri="{FF2B5EF4-FFF2-40B4-BE49-F238E27FC236}">
                <a16:creationId xmlns:a16="http://schemas.microsoft.com/office/drawing/2014/main" id="{8E5C441E-8002-BE46-966A-B3C3F65902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778067" y="588614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006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9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956BE8-9886-434E-AA47-256C995EB0A2}"/>
              </a:ext>
            </a:extLst>
          </p:cNvPr>
          <p:cNvSpPr txBox="1">
            <a:spLocks/>
          </p:cNvSpPr>
          <p:nvPr/>
        </p:nvSpPr>
        <p:spPr>
          <a:xfrm>
            <a:off x="1964040" y="3428998"/>
            <a:ext cx="4128142" cy="2268559"/>
          </a:xfrm>
          <a:prstGeom prst="rect">
            <a:avLst/>
          </a:prstGeom>
        </p:spPr>
        <p:txBody>
          <a:bodyPr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turn</a:t>
            </a:r>
          </a:p>
          <a:p>
            <a:r>
              <a:rPr lang="de-DE" dirty="0" err="1"/>
              <a:t>Contact</a:t>
            </a:r>
            <a:r>
              <a:rPr lang="de-DE" dirty="0"/>
              <a:t> </a:t>
            </a:r>
            <a:r>
              <a:rPr lang="de-DE" dirty="0" err="1"/>
              <a:t>us</a:t>
            </a:r>
            <a:r>
              <a:rPr lang="de-DE" dirty="0"/>
              <a:t>:</a:t>
            </a: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00988E09-B81A-4F4C-B241-74D3A3B64F93}"/>
              </a:ext>
            </a:extLst>
          </p:cNvPr>
          <p:cNvSpPr txBox="1">
            <a:spLocks/>
          </p:cNvSpPr>
          <p:nvPr/>
        </p:nvSpPr>
        <p:spPr>
          <a:xfrm>
            <a:off x="6132513" y="4563277"/>
            <a:ext cx="4128142" cy="2268559"/>
          </a:xfrm>
          <a:prstGeom prst="rect">
            <a:avLst/>
          </a:prstGeom>
        </p:spPr>
        <p:txBody>
          <a:bodyPr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DE" sz="1800" dirty="0"/>
              <a:t>Backhaus‘ King County Real </a:t>
            </a:r>
            <a:r>
              <a:rPr lang="de-DE" sz="1800" dirty="0" err="1"/>
              <a:t>Estates</a:t>
            </a:r>
            <a:endParaRPr lang="de-DE" sz="1800" dirty="0"/>
          </a:p>
          <a:p>
            <a:pPr algn="l"/>
            <a:r>
              <a:rPr lang="de-DE" sz="1800" dirty="0"/>
              <a:t>1509-1639 E Interlaken </a:t>
            </a:r>
            <a:r>
              <a:rPr lang="de-DE" sz="1800" dirty="0" err="1"/>
              <a:t>Blvd</a:t>
            </a:r>
            <a:r>
              <a:rPr lang="de-DE" sz="1800" dirty="0"/>
              <a:t>, Seattle, WA 98112, USA</a:t>
            </a:r>
          </a:p>
        </p:txBody>
      </p:sp>
    </p:spTree>
    <p:extLst>
      <p:ext uri="{BB962C8B-B14F-4D97-AF65-F5344CB8AC3E}">
        <p14:creationId xmlns:p14="http://schemas.microsoft.com/office/powerpoint/2010/main" val="3974469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DBBA26C-89C3-411F-9753-606A413F8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AD2215-6311-4D1C-B6B5-F57CB6BFCB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BA5DE79-30D1-4A10-8DB9-0A6E523A97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BD0D63-D23F-4AE7-8270-4185EF9C1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168E9E-94E9-4BE3-B88C-C8A468117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107AC1-AA0D-4097-B03D-FD3C632AB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8D231A-EC46-4736-B00F-76D307082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0BE3D13-5BE5-4B05-AFCF-2A2E059D2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AC85C80-0175-4214-A13D-03C224658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9124" y="487443"/>
            <a:ext cx="5841548" cy="584154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5ADB788-8569-409E-862D-665AD53C9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" y="0"/>
            <a:ext cx="12189867" cy="68580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6562092-3AA7-4EF0-9007-C44F879A13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2663C086-1480-4E81-BD6F-3E43A4C38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585313" y="2747897"/>
            <a:ext cx="353147" cy="353147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Gras, Person, draußen, Hut enthält.&#10;&#10;Automatisch generierte Beschreibung">
            <a:extLst>
              <a:ext uri="{FF2B5EF4-FFF2-40B4-BE49-F238E27FC236}">
                <a16:creationId xmlns:a16="http://schemas.microsoft.com/office/drawing/2014/main" id="{A61142D8-5EF4-7540-B3B4-6FB681AE35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803" t="6371" r="11836"/>
          <a:stretch/>
        </p:blipFill>
        <p:spPr>
          <a:xfrm>
            <a:off x="8678469" y="468410"/>
            <a:ext cx="2972164" cy="2794442"/>
          </a:xfrm>
          <a:prstGeom prst="flowChartAlternateProcess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304D373A-064D-3745-8A9C-F21B3575D050}"/>
              </a:ext>
            </a:extLst>
          </p:cNvPr>
          <p:cNvSpPr/>
          <p:nvPr/>
        </p:nvSpPr>
        <p:spPr>
          <a:xfrm>
            <a:off x="1626868" y="486674"/>
            <a:ext cx="5841548" cy="5841548"/>
          </a:xfrm>
          <a:prstGeom prst="ellipse">
            <a:avLst/>
          </a:prstGeom>
          <a:pattFill prst="pct70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7592BB5-AD3F-644C-873C-3438269195F9}"/>
              </a:ext>
            </a:extLst>
          </p:cNvPr>
          <p:cNvSpPr txBox="1"/>
          <p:nvPr/>
        </p:nvSpPr>
        <p:spPr>
          <a:xfrm>
            <a:off x="2585313" y="2105202"/>
            <a:ext cx="741540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1F2D29"/>
                </a:solidFill>
              </a:rPr>
              <a:t>loves his family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1F2D29"/>
                </a:solidFill>
              </a:rPr>
              <a:t>active in sports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1F2D29"/>
                </a:solidFill>
              </a:rPr>
              <a:t>exploring nature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6000" dirty="0">
                <a:solidFill>
                  <a:srgbClr val="1F2D29"/>
                </a:solidFill>
              </a:rPr>
              <a:t>culturally interested </a:t>
            </a:r>
            <a:endParaRPr lang="de-DE" sz="6000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88E356D-69D6-5D42-AB3B-43C17AAE7240}"/>
              </a:ext>
            </a:extLst>
          </p:cNvPr>
          <p:cNvSpPr txBox="1"/>
          <p:nvPr/>
        </p:nvSpPr>
        <p:spPr>
          <a:xfrm>
            <a:off x="1579432" y="529009"/>
            <a:ext cx="67036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Erin Robinson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39443729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97B08B2-0DA5-4B7F-A47D-5C15ECFB0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Baum, draußen, Pflanze, Gebäude enthält.&#10;&#10;Automatisch generierte Beschreibung">
            <a:extLst>
              <a:ext uri="{FF2B5EF4-FFF2-40B4-BE49-F238E27FC236}">
                <a16:creationId xmlns:a16="http://schemas.microsoft.com/office/drawing/2014/main" id="{CA9393F6-F5A4-2B4D-96A0-C967528D28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9091" b="9889"/>
          <a:stretch/>
        </p:blipFill>
        <p:spPr>
          <a:xfrm>
            <a:off x="20" y="227"/>
            <a:ext cx="12191675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C770FC-6D2D-4B73-8219-CFEB0B146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D31FDA-BCB5-4B8D-8FB8-8CCF019C9F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590A298A-601D-412F-9A93-09DCA9DBE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74A3CD-596C-4FAC-8913-C98848CD2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A99299-7151-43AF-94CF-2ADA8412B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5" y="0"/>
            <a:ext cx="4431479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58F523-C06C-D145-B161-A8F428CDD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122" y="714838"/>
            <a:ext cx="4713954" cy="1225532"/>
          </a:xfrm>
        </p:spPr>
        <p:txBody>
          <a:bodyPr>
            <a:noAutofit/>
          </a:bodyPr>
          <a:lstStyle/>
          <a:p>
            <a:pPr algn="l"/>
            <a:r>
              <a:rPr lang="de-DE" sz="4000" dirty="0"/>
              <a:t>Clients Checklist</a:t>
            </a:r>
            <a:br>
              <a:rPr lang="de-DE" sz="2000" dirty="0"/>
            </a:br>
            <a:r>
              <a:rPr lang="en-US" sz="2000" dirty="0"/>
              <a:t>Erin Robinson</a:t>
            </a:r>
            <a:br>
              <a:rPr lang="de-DE" sz="2000" dirty="0"/>
            </a:br>
            <a:endParaRPr lang="de-DE" sz="20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047D31-D52B-B749-862F-F9D6B9AEA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1999" y="2199441"/>
            <a:ext cx="3670343" cy="3878243"/>
          </a:xfrm>
        </p:spPr>
        <p:txBody>
          <a:bodyPr>
            <a:normAutofit fontScale="92500"/>
          </a:bodyPr>
          <a:lstStyle/>
          <a:p>
            <a:r>
              <a:rPr lang="de-DE" sz="2400" dirty="0"/>
              <a:t>4+ </a:t>
            </a:r>
            <a:r>
              <a:rPr lang="de-DE" sz="2400" dirty="0" err="1"/>
              <a:t>bathrooms</a:t>
            </a:r>
            <a:endParaRPr lang="de-DE" sz="2400" dirty="0"/>
          </a:p>
          <a:p>
            <a:r>
              <a:rPr lang="de-DE" sz="2400" dirty="0" err="1"/>
              <a:t>big</a:t>
            </a:r>
            <a:r>
              <a:rPr lang="de-DE" sz="2400" dirty="0"/>
              <a:t> </a:t>
            </a:r>
            <a:r>
              <a:rPr lang="de-DE" sz="2400" dirty="0" err="1"/>
              <a:t>lot</a:t>
            </a:r>
            <a:endParaRPr lang="de-DE" sz="2400" dirty="0"/>
          </a:p>
          <a:p>
            <a:r>
              <a:rPr lang="de-DE" sz="2400" dirty="0" err="1"/>
              <a:t>tennis</a:t>
            </a:r>
            <a:r>
              <a:rPr lang="de-DE" sz="2400" dirty="0"/>
              <a:t> </a:t>
            </a:r>
            <a:r>
              <a:rPr lang="de-DE" sz="2400" dirty="0" err="1"/>
              <a:t>court</a:t>
            </a:r>
            <a:r>
              <a:rPr lang="de-DE" sz="2400" dirty="0"/>
              <a:t>, golf &amp; </a:t>
            </a:r>
            <a:r>
              <a:rPr lang="de-DE" sz="2400" dirty="0" err="1"/>
              <a:t>pool</a:t>
            </a:r>
            <a:endParaRPr lang="de-DE" sz="2400" dirty="0"/>
          </a:p>
          <a:p>
            <a:r>
              <a:rPr lang="de-DE" sz="2400" dirty="0" err="1"/>
              <a:t>historic</a:t>
            </a:r>
            <a:r>
              <a:rPr lang="de-DE" sz="2400" dirty="0"/>
              <a:t> </a:t>
            </a:r>
            <a:r>
              <a:rPr lang="de-DE" sz="2400" dirty="0" err="1"/>
              <a:t>house</a:t>
            </a:r>
            <a:r>
              <a:rPr lang="de-DE" sz="2400" dirty="0"/>
              <a:t> </a:t>
            </a:r>
          </a:p>
          <a:p>
            <a:r>
              <a:rPr lang="de-DE" sz="2400" dirty="0" err="1"/>
              <a:t>no</a:t>
            </a:r>
            <a:r>
              <a:rPr lang="de-DE" sz="2400" dirty="0"/>
              <a:t> </a:t>
            </a:r>
            <a:r>
              <a:rPr lang="de-DE" sz="2400" dirty="0" err="1"/>
              <a:t>waterfront</a:t>
            </a:r>
            <a:endParaRPr lang="de-DE" sz="2400" dirty="0"/>
          </a:p>
          <a:p>
            <a:r>
              <a:rPr lang="de-DE" sz="2400" dirty="0" err="1"/>
              <a:t>unlimited</a:t>
            </a:r>
            <a:r>
              <a:rPr lang="de-DE" sz="2400" dirty="0"/>
              <a:t> Budget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BB4655-F250-4A6F-9526-13AFF6118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3755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512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FA3880A-8D8F-466C-A4A1-F07BCDD371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0A64CB-20A1-4508-B568-284EB04F7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DA14841-53A4-4935-BE65-C8373B8A6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77C2CF-B2DD-41C8-8B5E-152673376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4923D72-7E69-464B-94C5-B2530008D0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0CCC86-7A88-4DFF-A0D0-6604606A2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F8ABFD-155B-4386-AE33-6E13057CF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54961F17-D0E4-4576-8697-C062B28F32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2DF1AEC-0327-4A10-AED3-E227ACAEB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839742D-6F41-4E7D-9C32-1D9825B40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5F3ADA23-8B3C-4029-923E-81303CBEA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9EAE543-FFF6-43C7-AD71-A9856C6E7C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7807EF9-63A5-B442-8211-A05189310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8117" y="808056"/>
            <a:ext cx="3024722" cy="12493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Golf Resorts </a:t>
            </a:r>
            <a:br>
              <a:rPr lang="en-US" sz="2800" dirty="0"/>
            </a:br>
            <a:r>
              <a:rPr lang="en-US" sz="2800" dirty="0"/>
              <a:t>Kings County</a:t>
            </a:r>
          </a:p>
        </p:txBody>
      </p:sp>
      <p:pic>
        <p:nvPicPr>
          <p:cNvPr id="6" name="Inhaltsplatzhalter 5" descr="Ein Bild, das Karte, Text, Atlas enthält.&#10;&#10;Automatisch generierte Beschreibung">
            <a:extLst>
              <a:ext uri="{FF2B5EF4-FFF2-40B4-BE49-F238E27FC236}">
                <a16:creationId xmlns:a16="http://schemas.microsoft.com/office/drawing/2014/main" id="{DD0F3176-99E7-874D-8C47-7637B129C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rcRect l="30712" r="14061" b="-1"/>
          <a:stretch/>
        </p:blipFill>
        <p:spPr>
          <a:xfrm>
            <a:off x="1005401" y="227"/>
            <a:ext cx="5569814" cy="685800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D7E355E-8304-4C50-B384-7DAC68D87C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178E784-3C81-4963-ACD9-58EF41CE82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EE778ED5-24B0-A14E-BE33-C5749D9C79D7}"/>
              </a:ext>
            </a:extLst>
          </p:cNvPr>
          <p:cNvSpPr/>
          <p:nvPr/>
        </p:nvSpPr>
        <p:spPr>
          <a:xfrm>
            <a:off x="3615980" y="440520"/>
            <a:ext cx="1434835" cy="770742"/>
          </a:xfrm>
          <a:prstGeom prst="roundRect">
            <a:avLst/>
          </a:prstGeom>
          <a:solidFill>
            <a:srgbClr val="2D3B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Broadmoor</a:t>
            </a:r>
            <a:r>
              <a:rPr lang="de-DE" dirty="0"/>
              <a:t> Golf Club</a:t>
            </a:r>
          </a:p>
        </p:txBody>
      </p:sp>
      <p:sp>
        <p:nvSpPr>
          <p:cNvPr id="22" name="Abgerundetes Rechteck 21">
            <a:extLst>
              <a:ext uri="{FF2B5EF4-FFF2-40B4-BE49-F238E27FC236}">
                <a16:creationId xmlns:a16="http://schemas.microsoft.com/office/drawing/2014/main" id="{FC100154-E38F-824A-AB94-91F69D07B9F5}"/>
              </a:ext>
            </a:extLst>
          </p:cNvPr>
          <p:cNvSpPr/>
          <p:nvPr/>
        </p:nvSpPr>
        <p:spPr>
          <a:xfrm>
            <a:off x="1018099" y="406027"/>
            <a:ext cx="1434835" cy="770742"/>
          </a:xfrm>
          <a:prstGeom prst="roundRect">
            <a:avLst/>
          </a:prstGeom>
          <a:solidFill>
            <a:srgbClr val="2D3B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Interbay</a:t>
            </a:r>
            <a:r>
              <a:rPr lang="de-DE" dirty="0"/>
              <a:t> Golf Center</a:t>
            </a:r>
          </a:p>
        </p:txBody>
      </p:sp>
      <p:sp>
        <p:nvSpPr>
          <p:cNvPr id="26" name="Abgerundetes Rechteck 25">
            <a:extLst>
              <a:ext uri="{FF2B5EF4-FFF2-40B4-BE49-F238E27FC236}">
                <a16:creationId xmlns:a16="http://schemas.microsoft.com/office/drawing/2014/main" id="{ED3A52A8-7182-DF4F-86F6-C72B1EBCE0D4}"/>
              </a:ext>
            </a:extLst>
          </p:cNvPr>
          <p:cNvSpPr/>
          <p:nvPr/>
        </p:nvSpPr>
        <p:spPr>
          <a:xfrm>
            <a:off x="967926" y="5569814"/>
            <a:ext cx="1434835" cy="770742"/>
          </a:xfrm>
          <a:prstGeom prst="roundRect">
            <a:avLst/>
          </a:prstGeom>
          <a:solidFill>
            <a:srgbClr val="2D3B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Vashon</a:t>
            </a:r>
            <a:r>
              <a:rPr lang="de-DE" dirty="0"/>
              <a:t> Island Golf </a:t>
            </a:r>
          </a:p>
        </p:txBody>
      </p:sp>
      <p:sp>
        <p:nvSpPr>
          <p:cNvPr id="28" name="Abgerundetes Rechteck 27">
            <a:extLst>
              <a:ext uri="{FF2B5EF4-FFF2-40B4-BE49-F238E27FC236}">
                <a16:creationId xmlns:a16="http://schemas.microsoft.com/office/drawing/2014/main" id="{C7282126-6EF0-9346-AD73-920885944BEF}"/>
              </a:ext>
            </a:extLst>
          </p:cNvPr>
          <p:cNvSpPr/>
          <p:nvPr/>
        </p:nvSpPr>
        <p:spPr>
          <a:xfrm>
            <a:off x="3719043" y="5646738"/>
            <a:ext cx="1434835" cy="770742"/>
          </a:xfrm>
          <a:prstGeom prst="roundRect">
            <a:avLst/>
          </a:prstGeom>
          <a:solidFill>
            <a:srgbClr val="2D3B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Riverbend</a:t>
            </a:r>
            <a:r>
              <a:rPr lang="de-DE" dirty="0"/>
              <a:t> Golf- </a:t>
            </a:r>
            <a:r>
              <a:rPr lang="de-DE" dirty="0" err="1"/>
              <a:t>Comp</a:t>
            </a:r>
            <a:endParaRPr lang="de-DE" dirty="0"/>
          </a:p>
        </p:txBody>
      </p:sp>
      <p:pic>
        <p:nvPicPr>
          <p:cNvPr id="12" name="Grafik 11" descr="Ein Bild, das Gras, draußen, Baum, Golfplatz enthält.&#10;&#10;Automatisch generierte Beschreibung">
            <a:extLst>
              <a:ext uri="{FF2B5EF4-FFF2-40B4-BE49-F238E27FC236}">
                <a16:creationId xmlns:a16="http://schemas.microsoft.com/office/drawing/2014/main" id="{023616CD-FADD-5C41-BB84-D7A01EEE892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5762" t="-2230" r="8992" b="9775"/>
          <a:stretch/>
        </p:blipFill>
        <p:spPr>
          <a:xfrm>
            <a:off x="7400532" y="2102484"/>
            <a:ext cx="3064780" cy="432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818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1A6A91-935E-024E-9AE6-6F3052FF3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Database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6A37C5-8622-DB43-85E0-4BAAA518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143" y="1244594"/>
            <a:ext cx="5427024" cy="3997828"/>
          </a:xfrm>
        </p:spPr>
        <p:txBody>
          <a:bodyPr>
            <a:normAutofit/>
          </a:bodyPr>
          <a:lstStyle/>
          <a:p>
            <a:r>
              <a:rPr lang="de-DE" sz="2400" dirty="0"/>
              <a:t>21.500 </a:t>
            </a:r>
            <a:r>
              <a:rPr lang="de-DE" sz="2400" dirty="0" err="1"/>
              <a:t>Houses</a:t>
            </a:r>
            <a:r>
              <a:rPr lang="de-DE" sz="2400" dirty="0"/>
              <a:t> per </a:t>
            </a:r>
            <a:r>
              <a:rPr lang="de-DE" sz="2400" dirty="0" err="1"/>
              <a:t>year</a:t>
            </a:r>
            <a:endParaRPr lang="de-DE" sz="2400" dirty="0"/>
          </a:p>
          <a:p>
            <a:r>
              <a:rPr lang="de-DE" sz="2400" dirty="0"/>
              <a:t>Ranges </a:t>
            </a:r>
            <a:r>
              <a:rPr lang="de-DE" sz="2400" dirty="0" err="1"/>
              <a:t>from</a:t>
            </a:r>
            <a:r>
              <a:rPr lang="de-DE" sz="2400" dirty="0"/>
              <a:t> $80.000 </a:t>
            </a:r>
            <a:r>
              <a:rPr lang="de-DE" sz="2400" dirty="0" err="1"/>
              <a:t>to</a:t>
            </a:r>
            <a:r>
              <a:rPr lang="de-DE" sz="2400" dirty="0"/>
              <a:t> $8.000.000</a:t>
            </a:r>
          </a:p>
          <a:p>
            <a:r>
              <a:rPr lang="de-DE" sz="2400" dirty="0" err="1"/>
              <a:t>Detailed</a:t>
            </a:r>
            <a:r>
              <a:rPr lang="de-DE" sz="2400" dirty="0"/>
              <a:t> </a:t>
            </a:r>
            <a:r>
              <a:rPr lang="de-DE" sz="2400" dirty="0" err="1"/>
              <a:t>information</a:t>
            </a:r>
            <a:r>
              <a:rPr lang="de-DE" sz="2400" dirty="0"/>
              <a:t> </a:t>
            </a:r>
            <a:r>
              <a:rPr lang="de-DE" sz="2400" dirty="0" err="1"/>
              <a:t>about</a:t>
            </a:r>
            <a:r>
              <a:rPr lang="de-DE" sz="2400" dirty="0"/>
              <a:t> </a:t>
            </a:r>
            <a:r>
              <a:rPr lang="de-DE" sz="2400" dirty="0" err="1"/>
              <a:t>condition</a:t>
            </a:r>
            <a:r>
              <a:rPr lang="de-DE" sz="2400" dirty="0"/>
              <a:t>, </a:t>
            </a:r>
            <a:r>
              <a:rPr lang="de-DE" sz="2400" dirty="0" err="1"/>
              <a:t>floor</a:t>
            </a:r>
            <a:r>
              <a:rPr lang="de-DE" sz="2400" dirty="0"/>
              <a:t> plan, </a:t>
            </a:r>
            <a:r>
              <a:rPr lang="de-DE" sz="2400" dirty="0" err="1"/>
              <a:t>property</a:t>
            </a:r>
            <a:r>
              <a:rPr lang="de-DE" sz="2400" dirty="0"/>
              <a:t>, </a:t>
            </a:r>
            <a:r>
              <a:rPr lang="de-DE" sz="2400" dirty="0" err="1"/>
              <a:t>neighbourhood</a:t>
            </a:r>
            <a:r>
              <a:rPr lang="de-DE" sz="2400" dirty="0"/>
              <a:t>, </a:t>
            </a:r>
            <a:r>
              <a:rPr lang="de-DE" sz="2400" dirty="0" err="1"/>
              <a:t>year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construction</a:t>
            </a:r>
            <a:endParaRPr lang="de-DE" sz="2400" dirty="0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4F629A6C-EFED-9A44-97F6-42C1CF7DFABE}"/>
              </a:ext>
            </a:extLst>
          </p:cNvPr>
          <p:cNvSpPr/>
          <p:nvPr/>
        </p:nvSpPr>
        <p:spPr>
          <a:xfrm>
            <a:off x="2611808" y="6049944"/>
            <a:ext cx="7873340" cy="6148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err="1"/>
              <a:t>We</a:t>
            </a:r>
            <a:r>
              <a:rPr lang="de-DE" sz="2800" dirty="0"/>
              <a:t> </a:t>
            </a:r>
            <a:r>
              <a:rPr lang="de-DE" sz="2800" dirty="0" err="1"/>
              <a:t>are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</a:t>
            </a:r>
            <a:r>
              <a:rPr lang="de-DE" sz="2800" dirty="0" err="1"/>
              <a:t>experts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find </a:t>
            </a:r>
            <a:r>
              <a:rPr lang="de-DE" sz="2800" dirty="0" err="1"/>
              <a:t>your</a:t>
            </a:r>
            <a:r>
              <a:rPr lang="de-DE" sz="2800" dirty="0"/>
              <a:t> </a:t>
            </a:r>
            <a:r>
              <a:rPr lang="de-DE" sz="2800" dirty="0" err="1"/>
              <a:t>dream</a:t>
            </a:r>
            <a:r>
              <a:rPr lang="de-DE" sz="2800" dirty="0"/>
              <a:t> </a:t>
            </a:r>
            <a:r>
              <a:rPr lang="de-DE" sz="2800" dirty="0" err="1"/>
              <a:t>home</a:t>
            </a:r>
            <a:r>
              <a:rPr lang="de-DE" sz="2800" dirty="0"/>
              <a:t>.</a:t>
            </a:r>
          </a:p>
        </p:txBody>
      </p:sp>
      <p:pic>
        <p:nvPicPr>
          <p:cNvPr id="6" name="Grafik 5" descr="Ein Bild, das Karte, Text, Atlas enthält.&#10;&#10;Automatisch generierte Beschreibung">
            <a:extLst>
              <a:ext uri="{FF2B5EF4-FFF2-40B4-BE49-F238E27FC236}">
                <a16:creationId xmlns:a16="http://schemas.microsoft.com/office/drawing/2014/main" id="{E6076CF3-9B66-874B-8D98-1433EBE13CD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70000"/>
          </a:blip>
          <a:stretch>
            <a:fillRect/>
          </a:stretch>
        </p:blipFill>
        <p:spPr>
          <a:xfrm>
            <a:off x="1127424" y="1031440"/>
            <a:ext cx="5110351" cy="479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386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3492E7B8-C09E-BF4F-B24F-9A76E253B3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30099"/>
              </p:ext>
            </p:extLst>
          </p:nvPr>
        </p:nvGraphicFramePr>
        <p:xfrm>
          <a:off x="1031175" y="1142283"/>
          <a:ext cx="10238511" cy="4944621"/>
        </p:xfrm>
        <a:graphic>
          <a:graphicData uri="http://schemas.openxmlformats.org/drawingml/2006/table">
            <a:tbl>
              <a:tblPr>
                <a:tableStyleId>{E269D01E-BC32-4049-B463-5C60D7B0CCD2}</a:tableStyleId>
              </a:tblPr>
              <a:tblGrid>
                <a:gridCol w="1006595">
                  <a:extLst>
                    <a:ext uri="{9D8B030D-6E8A-4147-A177-3AD203B41FA5}">
                      <a16:colId xmlns:a16="http://schemas.microsoft.com/office/drawing/2014/main" val="588238807"/>
                    </a:ext>
                  </a:extLst>
                </a:gridCol>
                <a:gridCol w="1006595">
                  <a:extLst>
                    <a:ext uri="{9D8B030D-6E8A-4147-A177-3AD203B41FA5}">
                      <a16:colId xmlns:a16="http://schemas.microsoft.com/office/drawing/2014/main" val="510576029"/>
                    </a:ext>
                  </a:extLst>
                </a:gridCol>
                <a:gridCol w="1006595">
                  <a:extLst>
                    <a:ext uri="{9D8B030D-6E8A-4147-A177-3AD203B41FA5}">
                      <a16:colId xmlns:a16="http://schemas.microsoft.com/office/drawing/2014/main" val="3053211274"/>
                    </a:ext>
                  </a:extLst>
                </a:gridCol>
                <a:gridCol w="1006595">
                  <a:extLst>
                    <a:ext uri="{9D8B030D-6E8A-4147-A177-3AD203B41FA5}">
                      <a16:colId xmlns:a16="http://schemas.microsoft.com/office/drawing/2014/main" val="1994764826"/>
                    </a:ext>
                  </a:extLst>
                </a:gridCol>
                <a:gridCol w="814925">
                  <a:extLst>
                    <a:ext uri="{9D8B030D-6E8A-4147-A177-3AD203B41FA5}">
                      <a16:colId xmlns:a16="http://schemas.microsoft.com/office/drawing/2014/main" val="4085438771"/>
                    </a:ext>
                  </a:extLst>
                </a:gridCol>
                <a:gridCol w="1374481">
                  <a:extLst>
                    <a:ext uri="{9D8B030D-6E8A-4147-A177-3AD203B41FA5}">
                      <a16:colId xmlns:a16="http://schemas.microsoft.com/office/drawing/2014/main" val="1973153283"/>
                    </a:ext>
                  </a:extLst>
                </a:gridCol>
                <a:gridCol w="962319">
                  <a:extLst>
                    <a:ext uri="{9D8B030D-6E8A-4147-A177-3AD203B41FA5}">
                      <a16:colId xmlns:a16="http://schemas.microsoft.com/office/drawing/2014/main" val="2191809962"/>
                    </a:ext>
                  </a:extLst>
                </a:gridCol>
                <a:gridCol w="1026160">
                  <a:extLst>
                    <a:ext uri="{9D8B030D-6E8A-4147-A177-3AD203B41FA5}">
                      <a16:colId xmlns:a16="http://schemas.microsoft.com/office/drawing/2014/main" val="4101626823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533567167"/>
                    </a:ext>
                  </a:extLst>
                </a:gridCol>
                <a:gridCol w="1038566">
                  <a:extLst>
                    <a:ext uri="{9D8B030D-6E8A-4147-A177-3AD203B41FA5}">
                      <a16:colId xmlns:a16="http://schemas.microsoft.com/office/drawing/2014/main" val="84983653"/>
                    </a:ext>
                  </a:extLst>
                </a:gridCol>
              </a:tblGrid>
              <a:tr h="762729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1" dirty="0">
                          <a:solidFill>
                            <a:schemeClr val="bg1"/>
                          </a:solidFill>
                          <a:effectLst/>
                        </a:rPr>
                        <a:t>House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dirty="0" err="1">
                          <a:solidFill>
                            <a:schemeClr val="bg1"/>
                          </a:solidFill>
                          <a:effectLst/>
                        </a:rPr>
                        <a:t>Bathrooms</a:t>
                      </a:r>
                      <a:endParaRPr lang="de-DE" sz="1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dirty="0">
                          <a:solidFill>
                            <a:schemeClr val="bg1"/>
                          </a:solidFill>
                          <a:effectLst/>
                        </a:rPr>
                        <a:t>Lot (</a:t>
                      </a:r>
                      <a:r>
                        <a:rPr lang="de-DE" sz="1400" b="1" dirty="0" err="1">
                          <a:solidFill>
                            <a:schemeClr val="bg1"/>
                          </a:solidFill>
                          <a:effectLst/>
                        </a:rPr>
                        <a:t>sqft</a:t>
                      </a:r>
                      <a:r>
                        <a:rPr lang="de-DE" sz="1400" b="1" dirty="0">
                          <a:solidFill>
                            <a:schemeClr val="bg1"/>
                          </a:solidFill>
                          <a:effectLst/>
                        </a:rPr>
                        <a:t>)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dirty="0" err="1">
                          <a:solidFill>
                            <a:schemeClr val="bg1"/>
                          </a:solidFill>
                          <a:effectLst/>
                        </a:rPr>
                        <a:t>Lving</a:t>
                      </a:r>
                      <a:r>
                        <a:rPr lang="de-DE" sz="1400" b="1" dirty="0">
                          <a:solidFill>
                            <a:schemeClr val="bg1"/>
                          </a:solidFill>
                          <a:effectLst/>
                        </a:rPr>
                        <a:t> (</a:t>
                      </a:r>
                      <a:r>
                        <a:rPr lang="de-DE" sz="1400" b="1" dirty="0" err="1">
                          <a:solidFill>
                            <a:schemeClr val="bg1"/>
                          </a:solidFill>
                          <a:effectLst/>
                        </a:rPr>
                        <a:t>sqft</a:t>
                      </a:r>
                      <a:r>
                        <a:rPr lang="de-DE" sz="1400" b="1" dirty="0">
                          <a:solidFill>
                            <a:schemeClr val="bg1"/>
                          </a:solidFill>
                          <a:effectLst/>
                        </a:rPr>
                        <a:t>)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dirty="0">
                          <a:solidFill>
                            <a:schemeClr val="bg1"/>
                          </a:solidFill>
                          <a:effectLst/>
                        </a:rPr>
                        <a:t>Kings</a:t>
                      </a:r>
                    </a:p>
                    <a:p>
                      <a:pPr algn="ctr" fontAlgn="ctr"/>
                      <a:r>
                        <a:rPr lang="de-DE" sz="1400" b="1" dirty="0">
                          <a:solidFill>
                            <a:schemeClr val="bg1"/>
                          </a:solidFill>
                          <a:effectLst/>
                        </a:rPr>
                        <a:t>County Grade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dirty="0">
                          <a:solidFill>
                            <a:schemeClr val="bg1"/>
                          </a:solidFill>
                          <a:effectLst/>
                        </a:rPr>
                        <a:t>Year </a:t>
                      </a:r>
                      <a:r>
                        <a:rPr lang="de-DE" sz="1400" b="1" dirty="0" err="1">
                          <a:solidFill>
                            <a:schemeClr val="bg1"/>
                          </a:solidFill>
                          <a:effectLst/>
                        </a:rPr>
                        <a:t>of</a:t>
                      </a:r>
                      <a:r>
                        <a:rPr lang="de-DE" sz="1400" b="1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  <a:r>
                        <a:rPr lang="de-DE" sz="1400" b="1" dirty="0" err="1">
                          <a:solidFill>
                            <a:schemeClr val="bg1"/>
                          </a:solidFill>
                          <a:effectLst/>
                        </a:rPr>
                        <a:t>construction</a:t>
                      </a:r>
                      <a:endParaRPr lang="de-DE" sz="1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dirty="0" err="1">
                          <a:solidFill>
                            <a:schemeClr val="bg1"/>
                          </a:solidFill>
                          <a:effectLst/>
                        </a:rPr>
                        <a:t>Neighbourhood</a:t>
                      </a:r>
                      <a:endParaRPr lang="de-DE" sz="1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dirty="0">
                          <a:solidFill>
                            <a:schemeClr val="bg1"/>
                          </a:solidFill>
                          <a:effectLst/>
                        </a:rPr>
                        <a:t>Price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dirty="0" err="1">
                          <a:solidFill>
                            <a:schemeClr val="bg1"/>
                          </a:solidFill>
                          <a:effectLst/>
                        </a:rPr>
                        <a:t>Zipcode</a:t>
                      </a:r>
                      <a:endParaRPr lang="de-DE" sz="1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dirty="0" err="1">
                          <a:solidFill>
                            <a:schemeClr val="bg1"/>
                          </a:solidFill>
                          <a:effectLst/>
                        </a:rPr>
                        <a:t>Map</a:t>
                      </a:r>
                      <a:endParaRPr lang="de-DE" sz="1400" b="1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13303206"/>
                  </a:ext>
                </a:extLst>
              </a:tr>
              <a:tr h="380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0" dirty="0">
                          <a:solidFill>
                            <a:schemeClr val="bg1"/>
                          </a:solidFill>
                          <a:effectLst/>
                        </a:rPr>
                        <a:t>10543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4.25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308.080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3.300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1976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90.604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729.000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98070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  <a:hlinkClick r:id="rId2"/>
                        </a:rPr>
                        <a:t>OpenMaps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46194373"/>
                  </a:ext>
                </a:extLst>
              </a:tr>
              <a:tr h="380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0" dirty="0">
                          <a:solidFill>
                            <a:schemeClr val="bg1"/>
                          </a:solidFill>
                          <a:effectLst/>
                        </a:rPr>
                        <a:t>14172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30.120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4.200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1933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12.200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2.230.000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98112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  <a:hlinkClick r:id="rId3"/>
                        </a:rPr>
                        <a:t>OpenMaps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53166148"/>
                  </a:ext>
                </a:extLst>
              </a:tr>
              <a:tr h="380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0" dirty="0">
                          <a:solidFill>
                            <a:schemeClr val="bg1"/>
                          </a:solidFill>
                          <a:effectLst/>
                        </a:rPr>
                        <a:t>18314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4.75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24.085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4.575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1926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9.687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2.920.000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98112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  <a:hlinkClick r:id="rId4"/>
                        </a:rPr>
                        <a:t>OpenMaps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09001198"/>
                  </a:ext>
                </a:extLst>
              </a:tr>
              <a:tr h="380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0" dirty="0">
                          <a:solidFill>
                            <a:schemeClr val="bg1"/>
                          </a:solidFill>
                          <a:effectLst/>
                        </a:rPr>
                        <a:t>3381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4.75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13.431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5.410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1941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11.596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2.540.000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98112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  <a:hlinkClick r:id="rId2"/>
                        </a:rPr>
                        <a:t>OpenMaps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261867"/>
                  </a:ext>
                </a:extLst>
              </a:tr>
              <a:tr h="380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0" dirty="0">
                          <a:solidFill>
                            <a:schemeClr val="bg1"/>
                          </a:solidFill>
                          <a:effectLst/>
                        </a:rPr>
                        <a:t>5697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4.75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13.180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6.390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1940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8.137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2.470.000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98112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  <a:hlinkClick r:id="rId3"/>
                        </a:rPr>
                        <a:t>OpenMaps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8231942"/>
                  </a:ext>
                </a:extLst>
              </a:tr>
              <a:tr h="380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0" dirty="0">
                          <a:solidFill>
                            <a:schemeClr val="bg1"/>
                          </a:solidFill>
                          <a:effectLst/>
                        </a:rPr>
                        <a:t>10435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11.765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4.260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1939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10.408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3.400.000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98112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  <a:hlinkClick r:id="rId4"/>
                        </a:rPr>
                        <a:t>OpenMaps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6660300"/>
                  </a:ext>
                </a:extLst>
              </a:tr>
              <a:tr h="380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0" dirty="0">
                          <a:solidFill>
                            <a:schemeClr val="bg1"/>
                          </a:solidFill>
                          <a:effectLst/>
                        </a:rPr>
                        <a:t>18462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11.750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7.710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1904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8.325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3.300.000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98112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  <a:hlinkClick r:id="rId2"/>
                        </a:rPr>
                        <a:t>OpenMaps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64474619"/>
                  </a:ext>
                </a:extLst>
              </a:tr>
              <a:tr h="380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0" dirty="0">
                          <a:solidFill>
                            <a:schemeClr val="bg1"/>
                          </a:solidFill>
                          <a:effectLst/>
                        </a:rPr>
                        <a:t>14499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4.50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10.800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5.480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1999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7.200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2.400.000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98119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  <a:hlinkClick r:id="rId3"/>
                        </a:rPr>
                        <a:t>OpenMaps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86915312"/>
                  </a:ext>
                </a:extLst>
              </a:tr>
              <a:tr h="380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0" dirty="0">
                          <a:solidFill>
                            <a:schemeClr val="bg1"/>
                          </a:solidFill>
                          <a:effectLst/>
                        </a:rPr>
                        <a:t>15539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4.75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9.778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3.970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1928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8.460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2.300.000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98119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  <a:hlinkClick r:id="rId2"/>
                        </a:rPr>
                        <a:t>OpenMaps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68062934"/>
                  </a:ext>
                </a:extLst>
              </a:tr>
              <a:tr h="380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0" dirty="0">
                          <a:solidFill>
                            <a:schemeClr val="bg1"/>
                          </a:solidFill>
                          <a:effectLst/>
                        </a:rPr>
                        <a:t>779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4.25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9.453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4.860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1905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8.557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2.250.000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98112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  <a:hlinkClick r:id="rId3"/>
                        </a:rPr>
                        <a:t>OpenMaps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5794604"/>
                  </a:ext>
                </a:extLst>
              </a:tr>
              <a:tr h="38017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400" b="0" dirty="0">
                          <a:solidFill>
                            <a:schemeClr val="bg1"/>
                          </a:solidFill>
                          <a:effectLst/>
                        </a:rPr>
                        <a:t>4697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4.25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9.378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3.100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1978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6.334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1.130.000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98112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  <a:hlinkClick r:id="rId4"/>
                        </a:rPr>
                        <a:t>OpenMaps</a:t>
                      </a:r>
                      <a:r>
                        <a:rPr lang="de-DE" sz="1400" dirty="0">
                          <a:solidFill>
                            <a:schemeClr val="bg1"/>
                          </a:solidFill>
                          <a:effectLst/>
                        </a:rPr>
                        <a:t> </a:t>
                      </a:r>
                    </a:p>
                  </a:txBody>
                  <a:tcPr marL="28230" marR="28230" marT="14115" marB="14115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4712553"/>
                  </a:ext>
                </a:extLst>
              </a:tr>
            </a:tbl>
          </a:graphicData>
        </a:graphic>
      </p:graphicFrame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F150B269-F4F8-6E44-B750-1C2826E2898D}"/>
              </a:ext>
            </a:extLst>
          </p:cNvPr>
          <p:cNvSpPr/>
          <p:nvPr/>
        </p:nvSpPr>
        <p:spPr>
          <a:xfrm>
            <a:off x="1463040" y="6203589"/>
            <a:ext cx="9001760" cy="614835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err="1"/>
              <a:t>There</a:t>
            </a:r>
            <a:r>
              <a:rPr lang="de-DE" sz="2800" dirty="0"/>
              <a:t> </a:t>
            </a:r>
            <a:r>
              <a:rPr lang="de-DE" sz="2800" dirty="0" err="1"/>
              <a:t>are</a:t>
            </a:r>
            <a:r>
              <a:rPr lang="de-DE" sz="2800" dirty="0"/>
              <a:t> 27 </a:t>
            </a:r>
            <a:r>
              <a:rPr lang="de-DE" sz="2800" dirty="0" err="1"/>
              <a:t>houses</a:t>
            </a:r>
            <a:r>
              <a:rPr lang="de-DE" sz="2800" dirty="0"/>
              <a:t> </a:t>
            </a:r>
            <a:r>
              <a:rPr lang="de-DE" sz="2800" dirty="0" err="1"/>
              <a:t>that</a:t>
            </a:r>
            <a:r>
              <a:rPr lang="de-DE" sz="2800" dirty="0"/>
              <a:t> </a:t>
            </a:r>
            <a:r>
              <a:rPr lang="de-DE" sz="2800" dirty="0" err="1"/>
              <a:t>matches</a:t>
            </a:r>
            <a:r>
              <a:rPr lang="de-DE" sz="2800" dirty="0"/>
              <a:t> </a:t>
            </a:r>
            <a:r>
              <a:rPr lang="de-DE" sz="2800" dirty="0" err="1"/>
              <a:t>Erin‘s</a:t>
            </a:r>
            <a:r>
              <a:rPr lang="de-DE" sz="2800" dirty="0"/>
              <a:t> </a:t>
            </a:r>
            <a:r>
              <a:rPr lang="de-DE" sz="2800" dirty="0" err="1"/>
              <a:t>requirements</a:t>
            </a:r>
            <a:r>
              <a:rPr lang="de-DE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75471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Gebäude, Fenster, Haus, Eigentum enthält.&#10;&#10;Automatisch generierte Beschreibung">
            <a:extLst>
              <a:ext uri="{FF2B5EF4-FFF2-40B4-BE49-F238E27FC236}">
                <a16:creationId xmlns:a16="http://schemas.microsoft.com/office/drawing/2014/main" id="{44442650-5E83-1244-B17E-AF914B63BC3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285" r="1" b="27808"/>
          <a:stretch/>
        </p:blipFill>
        <p:spPr>
          <a:xfrm>
            <a:off x="0" y="0"/>
            <a:ext cx="12191675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8688EAC-0C9A-7341-82D6-A981390E8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4600" y="4231639"/>
            <a:ext cx="8521080" cy="1325882"/>
          </a:xfrm>
        </p:spPr>
        <p:txBody>
          <a:bodyPr>
            <a:normAutofit/>
          </a:bodyPr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Recommendations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7DA51C2-F50F-8847-ABDD-911D94BD2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00133" y="3199238"/>
            <a:ext cx="3967275" cy="1160213"/>
          </a:xfrm>
        </p:spPr>
        <p:txBody>
          <a:bodyPr>
            <a:normAutofit/>
          </a:bodyPr>
          <a:lstStyle/>
          <a:p>
            <a:r>
              <a:rPr lang="de-DE" dirty="0"/>
              <a:t>Live </a:t>
            </a:r>
            <a:r>
              <a:rPr lang="de-DE" dirty="0" err="1"/>
              <a:t>Your</a:t>
            </a:r>
            <a:r>
              <a:rPr lang="de-DE" dirty="0"/>
              <a:t> Dreams 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5A29D2EF-AC85-5E47-BD7C-3ADE984B56A0}"/>
              </a:ext>
            </a:extLst>
          </p:cNvPr>
          <p:cNvSpPr/>
          <p:nvPr/>
        </p:nvSpPr>
        <p:spPr>
          <a:xfrm>
            <a:off x="4437033" y="6024465"/>
            <a:ext cx="3168352" cy="5654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Backhaus‘ Kings County Real </a:t>
            </a:r>
            <a:r>
              <a:rPr lang="de-DE" dirty="0" err="1"/>
              <a:t>Estates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99985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6D1A9D-A0D6-6A41-A6CF-75D92F06C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0794" y="1422400"/>
            <a:ext cx="5446278" cy="5244126"/>
          </a:xfrm>
        </p:spPr>
        <p:txBody>
          <a:bodyPr/>
          <a:lstStyle/>
          <a:p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House ID 18314</a:t>
            </a:r>
          </a:p>
          <a:p>
            <a:r>
              <a:rPr lang="de-DE" dirty="0" err="1">
                <a:solidFill>
                  <a:srgbClr val="CCCCCC"/>
                </a:solidFill>
                <a:latin typeface="-apple-system"/>
              </a:rPr>
              <a:t>Built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: 1926</a:t>
            </a:r>
            <a:endParaRPr lang="de-DE" b="0" i="0" dirty="0">
              <a:solidFill>
                <a:srgbClr val="CCCCCC"/>
              </a:solidFill>
              <a:effectLst/>
              <a:latin typeface="-apple-system"/>
            </a:endParaRPr>
          </a:p>
          <a:p>
            <a:r>
              <a:rPr lang="de-DE" dirty="0" err="1">
                <a:solidFill>
                  <a:srgbClr val="CCCCCC"/>
                </a:solidFill>
                <a:latin typeface="-apple-system"/>
              </a:rPr>
              <a:t>Bathrooms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: 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4.75</a:t>
            </a:r>
            <a:endParaRPr lang="de-DE" dirty="0">
              <a:solidFill>
                <a:srgbClr val="CCCCCC"/>
              </a:solidFill>
              <a:latin typeface="-apple-system"/>
            </a:endParaRPr>
          </a:p>
          <a:p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Lot: 24085 </a:t>
            </a:r>
            <a:r>
              <a:rPr lang="de-DE" b="0" i="0" dirty="0" err="1">
                <a:solidFill>
                  <a:srgbClr val="CCCCCC"/>
                </a:solidFill>
                <a:effectLst/>
                <a:latin typeface="-apple-system"/>
              </a:rPr>
              <a:t>sqft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 	</a:t>
            </a: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Living: 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4575 </a:t>
            </a:r>
            <a:r>
              <a:rPr lang="de-DE" b="0" i="0" dirty="0" err="1">
                <a:solidFill>
                  <a:srgbClr val="CCCCCC"/>
                </a:solidFill>
                <a:effectLst/>
                <a:latin typeface="-apple-system"/>
              </a:rPr>
              <a:t>sqft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	</a:t>
            </a: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Grade: </a:t>
            </a:r>
            <a:r>
              <a:rPr lang="de-DE" b="0" i="0" dirty="0">
                <a:solidFill>
                  <a:srgbClr val="CCCCCC"/>
                </a:solidFill>
                <a:effectLst/>
                <a:latin typeface="-apple-system"/>
              </a:rPr>
              <a:t>10</a:t>
            </a: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Pool</a:t>
            </a: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0.2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miles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to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Tennis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court</a:t>
            </a:r>
            <a:endParaRPr lang="de-DE" dirty="0">
              <a:solidFill>
                <a:srgbClr val="CCCCCC"/>
              </a:solidFill>
              <a:latin typeface="-apple-system"/>
            </a:endParaRPr>
          </a:p>
          <a:p>
            <a:r>
              <a:rPr lang="de-DE" dirty="0">
                <a:solidFill>
                  <a:srgbClr val="CCCCCC"/>
                </a:solidFill>
                <a:latin typeface="-apple-system"/>
              </a:rPr>
              <a:t>1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mile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to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 </a:t>
            </a:r>
            <a:r>
              <a:rPr lang="de-DE" dirty="0" err="1">
                <a:solidFill>
                  <a:srgbClr val="CCCCCC"/>
                </a:solidFill>
                <a:latin typeface="-apple-system"/>
              </a:rPr>
              <a:t>Broadmoor</a:t>
            </a:r>
            <a:r>
              <a:rPr lang="de-DE" dirty="0">
                <a:solidFill>
                  <a:srgbClr val="CCCCCC"/>
                </a:solidFill>
                <a:latin typeface="-apple-system"/>
              </a:rPr>
              <a:t> Golf Club</a:t>
            </a:r>
            <a:endParaRPr lang="de-DE" b="0" i="0" dirty="0">
              <a:solidFill>
                <a:srgbClr val="CCCCCC"/>
              </a:solidFill>
              <a:effectLst/>
              <a:latin typeface="-apple-system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D312E1B-74CA-0B42-B907-132FABBD1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65072" y="805818"/>
            <a:ext cx="2664361" cy="2386397"/>
          </a:xfrm>
        </p:spPr>
        <p:txBody>
          <a:bodyPr/>
          <a:lstStyle/>
          <a:p>
            <a:endParaRPr lang="de-DE" dirty="0"/>
          </a:p>
        </p:txBody>
      </p:sp>
      <p:pic>
        <p:nvPicPr>
          <p:cNvPr id="7" name="Grafik 6" descr="Ein Bild, das Luftfotografie, Pflanze, Haus, draußen enthält.&#10;&#10;Automatisch generierte Beschreibung">
            <a:extLst>
              <a:ext uri="{FF2B5EF4-FFF2-40B4-BE49-F238E27FC236}">
                <a16:creationId xmlns:a16="http://schemas.microsoft.com/office/drawing/2014/main" id="{5A0745D4-4EFF-A148-9665-6262A9335E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4428" y="-157203"/>
            <a:ext cx="6622667" cy="7099381"/>
          </a:xfrm>
          <a:prstGeom prst="rect">
            <a:avLst/>
          </a:prstGeom>
        </p:spPr>
      </p:pic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F06AF6AE-2778-6949-943C-DD35BEC583AC}"/>
              </a:ext>
            </a:extLst>
          </p:cNvPr>
          <p:cNvSpPr txBox="1">
            <a:spLocks/>
          </p:cNvSpPr>
          <p:nvPr/>
        </p:nvSpPr>
        <p:spPr>
          <a:xfrm>
            <a:off x="6430794" y="330536"/>
            <a:ext cx="5446278" cy="1091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5100" dirty="0" err="1"/>
              <a:t>Recommondation</a:t>
            </a:r>
            <a:r>
              <a:rPr lang="de-DE" sz="5100" dirty="0"/>
              <a:t> 1</a:t>
            </a:r>
          </a:p>
          <a:p>
            <a:pPr marL="0" indent="0">
              <a:buNone/>
            </a:pPr>
            <a:r>
              <a:rPr lang="de-DE" dirty="0"/>
              <a:t>715 </a:t>
            </a:r>
            <a:r>
              <a:rPr lang="de-DE" dirty="0" err="1"/>
              <a:t>McGilvra</a:t>
            </a:r>
            <a:r>
              <a:rPr lang="de-DE" dirty="0"/>
              <a:t> </a:t>
            </a:r>
            <a:r>
              <a:rPr lang="de-DE" dirty="0" err="1"/>
              <a:t>Blvd</a:t>
            </a:r>
            <a:r>
              <a:rPr lang="de-DE" dirty="0"/>
              <a:t> E, Seattle, WA 98112, USA</a:t>
            </a:r>
          </a:p>
        </p:txBody>
      </p:sp>
    </p:spTree>
    <p:extLst>
      <p:ext uri="{BB962C8B-B14F-4D97-AF65-F5344CB8AC3E}">
        <p14:creationId xmlns:p14="http://schemas.microsoft.com/office/powerpoint/2010/main" val="5958892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0</TotalTime>
  <Words>528</Words>
  <Application>Microsoft Macintosh PowerPoint</Application>
  <PresentationFormat>Breitbild</PresentationFormat>
  <Paragraphs>218</Paragraphs>
  <Slides>21</Slides>
  <Notes>0</Notes>
  <HiddenSlides>1</HiddenSlides>
  <MMClips>3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7" baseType="lpstr">
      <vt:lpstr>-apple-system</vt:lpstr>
      <vt:lpstr>Arial</vt:lpstr>
      <vt:lpstr>MS Shell Dlg 2</vt:lpstr>
      <vt:lpstr>Wingdings</vt:lpstr>
      <vt:lpstr>Wingdings 3</vt:lpstr>
      <vt:lpstr>Madison</vt:lpstr>
      <vt:lpstr>Your Real Estate</vt:lpstr>
      <vt:lpstr>Meet  Erin Robinson</vt:lpstr>
      <vt:lpstr>PowerPoint-Präsentation</vt:lpstr>
      <vt:lpstr>Clients Checklist Erin Robinson </vt:lpstr>
      <vt:lpstr>Golf Resorts  Kings County</vt:lpstr>
      <vt:lpstr>Our Database</vt:lpstr>
      <vt:lpstr>PowerPoint-Präsentation</vt:lpstr>
      <vt:lpstr>Our Recommendations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Backhaus‘ Kings County Real Estates </vt:lpstr>
      <vt:lpstr>PowerPoint-Präsentation</vt:lpstr>
      <vt:lpstr>PowerPoint-Präsentation</vt:lpstr>
      <vt:lpstr>PowerPoint-Präsentation</vt:lpstr>
      <vt:lpstr>PowerPoint-Präsentation</vt:lpstr>
      <vt:lpstr>Your Real Estate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Real Estate</dc:title>
  <dc:creator>Daniel Backhaus</dc:creator>
  <cp:lastModifiedBy>Daniel Backhaus</cp:lastModifiedBy>
  <cp:revision>12</cp:revision>
  <dcterms:created xsi:type="dcterms:W3CDTF">2024-09-13T07:53:27Z</dcterms:created>
  <dcterms:modified xsi:type="dcterms:W3CDTF">2024-09-13T13:36:51Z</dcterms:modified>
</cp:coreProperties>
</file>

<file path=docProps/thumbnail.jpeg>
</file>